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750" r:id="rId1"/>
    <p:sldMasterId id="2147484237" r:id="rId2"/>
    <p:sldMasterId id="2147485671" r:id="rId3"/>
  </p:sldMasterIdLst>
  <p:notesMasterIdLst>
    <p:notesMasterId r:id="rId59"/>
  </p:notesMasterIdLst>
  <p:handoutMasterIdLst>
    <p:handoutMasterId r:id="rId60"/>
  </p:handoutMasterIdLst>
  <p:sldIdLst>
    <p:sldId id="575" r:id="rId4"/>
    <p:sldId id="747" r:id="rId5"/>
    <p:sldId id="748" r:id="rId6"/>
    <p:sldId id="749" r:id="rId7"/>
    <p:sldId id="750" r:id="rId8"/>
    <p:sldId id="755" r:id="rId9"/>
    <p:sldId id="798" r:id="rId10"/>
    <p:sldId id="821" r:id="rId11"/>
    <p:sldId id="779" r:id="rId12"/>
    <p:sldId id="778" r:id="rId13"/>
    <p:sldId id="759" r:id="rId14"/>
    <p:sldId id="760" r:id="rId15"/>
    <p:sldId id="773" r:id="rId16"/>
    <p:sldId id="782" r:id="rId17"/>
    <p:sldId id="762" r:id="rId18"/>
    <p:sldId id="763" r:id="rId19"/>
    <p:sldId id="783" r:id="rId20"/>
    <p:sldId id="784" r:id="rId21"/>
    <p:sldId id="790" r:id="rId22"/>
    <p:sldId id="765" r:id="rId23"/>
    <p:sldId id="791" r:id="rId24"/>
    <p:sldId id="793" r:id="rId25"/>
    <p:sldId id="792" r:id="rId26"/>
    <p:sldId id="794" r:id="rId27"/>
    <p:sldId id="795" r:id="rId28"/>
    <p:sldId id="797" r:id="rId29"/>
    <p:sldId id="796" r:id="rId30"/>
    <p:sldId id="775" r:id="rId31"/>
    <p:sldId id="799" r:id="rId32"/>
    <p:sldId id="800" r:id="rId33"/>
    <p:sldId id="804" r:id="rId34"/>
    <p:sldId id="805" r:id="rId35"/>
    <p:sldId id="806" r:id="rId36"/>
    <p:sldId id="803" r:id="rId37"/>
    <p:sldId id="807" r:id="rId38"/>
    <p:sldId id="808" r:id="rId39"/>
    <p:sldId id="811" r:id="rId40"/>
    <p:sldId id="810" r:id="rId41"/>
    <p:sldId id="812" r:id="rId42"/>
    <p:sldId id="813" r:id="rId43"/>
    <p:sldId id="814" r:id="rId44"/>
    <p:sldId id="815" r:id="rId45"/>
    <p:sldId id="816" r:id="rId46"/>
    <p:sldId id="817" r:id="rId47"/>
    <p:sldId id="818" r:id="rId48"/>
    <p:sldId id="819" r:id="rId49"/>
    <p:sldId id="820" r:id="rId50"/>
    <p:sldId id="766" r:id="rId51"/>
    <p:sldId id="767" r:id="rId52"/>
    <p:sldId id="768" r:id="rId53"/>
    <p:sldId id="788" r:id="rId54"/>
    <p:sldId id="769" r:id="rId55"/>
    <p:sldId id="770" r:id="rId56"/>
    <p:sldId id="802" r:id="rId57"/>
    <p:sldId id="752" r:id="rId58"/>
  </p:sldIdLst>
  <p:sldSz cx="9144000" cy="6858000" type="screen4x3"/>
  <p:notesSz cx="6797675" cy="9874250"/>
  <p:defaultTextStyle>
    <a:defPPr>
      <a:defRPr lang="tr-TR"/>
    </a:defPPr>
    <a:lvl1pPr algn="l" rtl="0" eaLnBrk="0" fontAlgn="base" hangingPunct="0">
      <a:spcBef>
        <a:spcPct val="0"/>
      </a:spcBef>
      <a:spcAft>
        <a:spcPct val="0"/>
      </a:spcAft>
      <a:defRPr sz="2800" b="1" u="sng" kern="1200">
        <a:solidFill>
          <a:schemeClr val="tx1"/>
        </a:solidFill>
        <a:latin typeface="Arial" charset="0"/>
        <a:ea typeface="+mn-ea"/>
        <a:cs typeface="+mn-cs"/>
      </a:defRPr>
    </a:lvl1pPr>
    <a:lvl2pPr marL="457200" algn="l" rtl="0" eaLnBrk="0" fontAlgn="base" hangingPunct="0">
      <a:spcBef>
        <a:spcPct val="0"/>
      </a:spcBef>
      <a:spcAft>
        <a:spcPct val="0"/>
      </a:spcAft>
      <a:defRPr sz="2800" b="1" u="sng" kern="1200">
        <a:solidFill>
          <a:schemeClr val="tx1"/>
        </a:solidFill>
        <a:latin typeface="Arial" charset="0"/>
        <a:ea typeface="+mn-ea"/>
        <a:cs typeface="+mn-cs"/>
      </a:defRPr>
    </a:lvl2pPr>
    <a:lvl3pPr marL="914400" algn="l" rtl="0" eaLnBrk="0" fontAlgn="base" hangingPunct="0">
      <a:spcBef>
        <a:spcPct val="0"/>
      </a:spcBef>
      <a:spcAft>
        <a:spcPct val="0"/>
      </a:spcAft>
      <a:defRPr sz="2800" b="1" u="sng" kern="1200">
        <a:solidFill>
          <a:schemeClr val="tx1"/>
        </a:solidFill>
        <a:latin typeface="Arial" charset="0"/>
        <a:ea typeface="+mn-ea"/>
        <a:cs typeface="+mn-cs"/>
      </a:defRPr>
    </a:lvl3pPr>
    <a:lvl4pPr marL="1371600" algn="l" rtl="0" eaLnBrk="0" fontAlgn="base" hangingPunct="0">
      <a:spcBef>
        <a:spcPct val="0"/>
      </a:spcBef>
      <a:spcAft>
        <a:spcPct val="0"/>
      </a:spcAft>
      <a:defRPr sz="2800" b="1" u="sng" kern="1200">
        <a:solidFill>
          <a:schemeClr val="tx1"/>
        </a:solidFill>
        <a:latin typeface="Arial" charset="0"/>
        <a:ea typeface="+mn-ea"/>
        <a:cs typeface="+mn-cs"/>
      </a:defRPr>
    </a:lvl4pPr>
    <a:lvl5pPr marL="1828800" algn="l" rtl="0" eaLnBrk="0" fontAlgn="base" hangingPunct="0">
      <a:spcBef>
        <a:spcPct val="0"/>
      </a:spcBef>
      <a:spcAft>
        <a:spcPct val="0"/>
      </a:spcAft>
      <a:defRPr sz="2800" b="1" u="sng" kern="1200">
        <a:solidFill>
          <a:schemeClr val="tx1"/>
        </a:solidFill>
        <a:latin typeface="Arial" charset="0"/>
        <a:ea typeface="+mn-ea"/>
        <a:cs typeface="+mn-cs"/>
      </a:defRPr>
    </a:lvl5pPr>
    <a:lvl6pPr marL="2286000" algn="l" defTabSz="914400" rtl="0" eaLnBrk="1" latinLnBrk="0" hangingPunct="1">
      <a:defRPr sz="2800" b="1" u="sng" kern="1200">
        <a:solidFill>
          <a:schemeClr val="tx1"/>
        </a:solidFill>
        <a:latin typeface="Arial" charset="0"/>
        <a:ea typeface="+mn-ea"/>
        <a:cs typeface="+mn-cs"/>
      </a:defRPr>
    </a:lvl6pPr>
    <a:lvl7pPr marL="2743200" algn="l" defTabSz="914400" rtl="0" eaLnBrk="1" latinLnBrk="0" hangingPunct="1">
      <a:defRPr sz="2800" b="1" u="sng" kern="1200">
        <a:solidFill>
          <a:schemeClr val="tx1"/>
        </a:solidFill>
        <a:latin typeface="Arial" charset="0"/>
        <a:ea typeface="+mn-ea"/>
        <a:cs typeface="+mn-cs"/>
      </a:defRPr>
    </a:lvl7pPr>
    <a:lvl8pPr marL="3200400" algn="l" defTabSz="914400" rtl="0" eaLnBrk="1" latinLnBrk="0" hangingPunct="1">
      <a:defRPr sz="2800" b="1" u="sng" kern="1200">
        <a:solidFill>
          <a:schemeClr val="tx1"/>
        </a:solidFill>
        <a:latin typeface="Arial" charset="0"/>
        <a:ea typeface="+mn-ea"/>
        <a:cs typeface="+mn-cs"/>
      </a:defRPr>
    </a:lvl8pPr>
    <a:lvl9pPr marL="3657600" algn="l" defTabSz="914400" rtl="0" eaLnBrk="1" latinLnBrk="0" hangingPunct="1">
      <a:defRPr sz="2800" b="1" u="sng" kern="1200">
        <a:solidFill>
          <a:schemeClr val="tx1"/>
        </a:solidFill>
        <a:latin typeface="Arial" charset="0"/>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 uri="{2D200454-40CA-4A62-9FC3-DE9A4176ACB9}">
      <p15:notesGuideLst xmlns:p15="http://schemas.microsoft.com/office/powerpoint/2012/main" xmlns="">
        <p15:guide id="1" orient="horz" pos="3110">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00"/>
    <a:srgbClr val="0066FF"/>
    <a:srgbClr val="DDDDDD"/>
    <a:srgbClr val="969696"/>
    <a:srgbClr val="008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Orta Stil 2 - Vurgu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6838" autoAdjust="0"/>
    <p:restoredTop sz="94590" autoAdjust="0"/>
  </p:normalViewPr>
  <p:slideViewPr>
    <p:cSldViewPr>
      <p:cViewPr varScale="1">
        <p:scale>
          <a:sx n="71" d="100"/>
          <a:sy n="71" d="100"/>
        </p:scale>
        <p:origin x="-1122" y="-9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2172"/>
    </p:cViewPr>
  </p:sorterViewPr>
  <p:notesViewPr>
    <p:cSldViewPr>
      <p:cViewPr varScale="1">
        <p:scale>
          <a:sx n="47" d="100"/>
          <a:sy n="47" d="100"/>
        </p:scale>
        <p:origin x="-1938" y="-114"/>
      </p:cViewPr>
      <p:guideLst>
        <p:guide orient="horz" pos="3110"/>
        <p:guide pos="2141"/>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slide" Target="slides/slide44.xml"/><Relationship Id="rId50" Type="http://schemas.openxmlformats.org/officeDocument/2006/relationships/slide" Target="slides/slide47.xml"/><Relationship Id="rId55" Type="http://schemas.openxmlformats.org/officeDocument/2006/relationships/slide" Target="slides/slide52.xml"/><Relationship Id="rId63" Type="http://schemas.openxmlformats.org/officeDocument/2006/relationships/theme" Target="theme/theme1.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41" Type="http://schemas.openxmlformats.org/officeDocument/2006/relationships/slide" Target="slides/slide38.xml"/><Relationship Id="rId54" Type="http://schemas.openxmlformats.org/officeDocument/2006/relationships/slide" Target="slides/slide51.xml"/><Relationship Id="rId62"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slide" Target="slides/slide50.xml"/><Relationship Id="rId58" Type="http://schemas.openxmlformats.org/officeDocument/2006/relationships/slide" Target="slides/slide55.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slide" Target="slides/slide54.xml"/><Relationship Id="rId61" Type="http://schemas.openxmlformats.org/officeDocument/2006/relationships/presProps" Target="presProps.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openxmlformats.org/officeDocument/2006/relationships/handoutMaster" Target="handoutMasters/handoutMaster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slide" Target="slides/slide53.xml"/><Relationship Id="rId64" Type="http://schemas.openxmlformats.org/officeDocument/2006/relationships/tableStyles" Target="tableStyles.xml"/><Relationship Id="rId8" Type="http://schemas.openxmlformats.org/officeDocument/2006/relationships/slide" Target="slides/slide5.xml"/><Relationship Id="rId51" Type="http://schemas.openxmlformats.org/officeDocument/2006/relationships/slide" Target="slides/slide48.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93922" name="Rectangle 2"/>
          <p:cNvSpPr>
            <a:spLocks noGrp="1" noChangeArrowheads="1"/>
          </p:cNvSpPr>
          <p:nvPr>
            <p:ph type="hdr" sz="quarter"/>
          </p:nvPr>
        </p:nvSpPr>
        <p:spPr bwMode="auto">
          <a:xfrm>
            <a:off x="0" y="0"/>
            <a:ext cx="2946400" cy="493713"/>
          </a:xfrm>
          <a:prstGeom prst="rect">
            <a:avLst/>
          </a:prstGeom>
          <a:noFill/>
          <a:ln w="9525">
            <a:noFill/>
            <a:miter lim="800000"/>
            <a:headEnd/>
            <a:tailEnd/>
          </a:ln>
          <a:effectLst/>
        </p:spPr>
        <p:txBody>
          <a:bodyPr vert="horz" wrap="square" lIns="87947" tIns="43973" rIns="87947" bIns="43973" numCol="1" anchor="t" anchorCtr="0" compatLnSpc="1">
            <a:prstTxWarp prst="textNoShape">
              <a:avLst/>
            </a:prstTxWarp>
          </a:bodyPr>
          <a:lstStyle>
            <a:lvl1pPr eaLnBrk="1" hangingPunct="1">
              <a:defRPr sz="1200" b="0" u="none">
                <a:latin typeface="Arial" charset="0"/>
              </a:defRPr>
            </a:lvl1pPr>
          </a:lstStyle>
          <a:p>
            <a:pPr>
              <a:defRPr/>
            </a:pPr>
            <a:endParaRPr lang="tr-TR"/>
          </a:p>
        </p:txBody>
      </p:sp>
      <p:sp>
        <p:nvSpPr>
          <p:cNvPr id="593923" name="Rectangle 3"/>
          <p:cNvSpPr>
            <a:spLocks noGrp="1" noChangeArrowheads="1"/>
          </p:cNvSpPr>
          <p:nvPr>
            <p:ph type="dt" sz="quarter" idx="1"/>
          </p:nvPr>
        </p:nvSpPr>
        <p:spPr bwMode="auto">
          <a:xfrm>
            <a:off x="3849688" y="0"/>
            <a:ext cx="2946400" cy="493713"/>
          </a:xfrm>
          <a:prstGeom prst="rect">
            <a:avLst/>
          </a:prstGeom>
          <a:noFill/>
          <a:ln w="9525">
            <a:noFill/>
            <a:miter lim="800000"/>
            <a:headEnd/>
            <a:tailEnd/>
          </a:ln>
          <a:effectLst/>
        </p:spPr>
        <p:txBody>
          <a:bodyPr vert="horz" wrap="square" lIns="87947" tIns="43973" rIns="87947" bIns="43973" numCol="1" anchor="t" anchorCtr="0" compatLnSpc="1">
            <a:prstTxWarp prst="textNoShape">
              <a:avLst/>
            </a:prstTxWarp>
          </a:bodyPr>
          <a:lstStyle>
            <a:lvl1pPr algn="r" eaLnBrk="1" hangingPunct="1">
              <a:defRPr sz="1200" b="0" u="none">
                <a:latin typeface="Arial" charset="0"/>
              </a:defRPr>
            </a:lvl1pPr>
          </a:lstStyle>
          <a:p>
            <a:pPr>
              <a:defRPr/>
            </a:pPr>
            <a:endParaRPr lang="tr-TR"/>
          </a:p>
        </p:txBody>
      </p:sp>
      <p:sp>
        <p:nvSpPr>
          <p:cNvPr id="593924" name="Rectangle 4"/>
          <p:cNvSpPr>
            <a:spLocks noGrp="1" noChangeArrowheads="1"/>
          </p:cNvSpPr>
          <p:nvPr>
            <p:ph type="ftr" sz="quarter" idx="2"/>
          </p:nvPr>
        </p:nvSpPr>
        <p:spPr bwMode="auto">
          <a:xfrm>
            <a:off x="0" y="9378950"/>
            <a:ext cx="2946400" cy="493713"/>
          </a:xfrm>
          <a:prstGeom prst="rect">
            <a:avLst/>
          </a:prstGeom>
          <a:noFill/>
          <a:ln w="9525">
            <a:noFill/>
            <a:miter lim="800000"/>
            <a:headEnd/>
            <a:tailEnd/>
          </a:ln>
          <a:effectLst/>
        </p:spPr>
        <p:txBody>
          <a:bodyPr vert="horz" wrap="square" lIns="87947" tIns="43973" rIns="87947" bIns="43973" numCol="1" anchor="b" anchorCtr="0" compatLnSpc="1">
            <a:prstTxWarp prst="textNoShape">
              <a:avLst/>
            </a:prstTxWarp>
          </a:bodyPr>
          <a:lstStyle>
            <a:lvl1pPr eaLnBrk="1" hangingPunct="1">
              <a:defRPr sz="1200" b="0" u="none">
                <a:latin typeface="Arial" charset="0"/>
              </a:defRPr>
            </a:lvl1pPr>
          </a:lstStyle>
          <a:p>
            <a:pPr>
              <a:defRPr/>
            </a:pPr>
            <a:endParaRPr lang="tr-TR"/>
          </a:p>
        </p:txBody>
      </p:sp>
      <p:sp>
        <p:nvSpPr>
          <p:cNvPr id="593925" name="Rectangle 5"/>
          <p:cNvSpPr>
            <a:spLocks noGrp="1" noChangeArrowheads="1"/>
          </p:cNvSpPr>
          <p:nvPr>
            <p:ph type="sldNum" sz="quarter" idx="3"/>
          </p:nvPr>
        </p:nvSpPr>
        <p:spPr bwMode="auto">
          <a:xfrm>
            <a:off x="3849688" y="9378950"/>
            <a:ext cx="2946400" cy="493713"/>
          </a:xfrm>
          <a:prstGeom prst="rect">
            <a:avLst/>
          </a:prstGeom>
          <a:noFill/>
          <a:ln w="9525">
            <a:noFill/>
            <a:miter lim="800000"/>
            <a:headEnd/>
            <a:tailEnd/>
          </a:ln>
          <a:effectLst/>
        </p:spPr>
        <p:txBody>
          <a:bodyPr vert="horz" wrap="square" lIns="87947" tIns="43973" rIns="87947" bIns="43973" numCol="1" anchor="b" anchorCtr="0" compatLnSpc="1">
            <a:prstTxWarp prst="textNoShape">
              <a:avLst/>
            </a:prstTxWarp>
          </a:bodyPr>
          <a:lstStyle>
            <a:lvl1pPr algn="r" eaLnBrk="1" hangingPunct="1">
              <a:defRPr sz="1200" b="0" u="none"/>
            </a:lvl1pPr>
          </a:lstStyle>
          <a:p>
            <a:pPr>
              <a:defRPr/>
            </a:pPr>
            <a:fld id="{445032A0-D520-47BE-917D-6785977F30E8}" type="slidenum">
              <a:rPr lang="tr-TR" altLang="tr-TR"/>
              <a:pPr>
                <a:defRPr/>
              </a:pPr>
              <a:t>‹#›</a:t>
            </a:fld>
            <a:endParaRPr lang="tr-TR" altLang="tr-TR"/>
          </a:p>
        </p:txBody>
      </p:sp>
    </p:spTree>
    <p:extLst>
      <p:ext uri="{BB962C8B-B14F-4D97-AF65-F5344CB8AC3E}">
        <p14:creationId xmlns:p14="http://schemas.microsoft.com/office/powerpoint/2010/main" val="391475513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7762" name="Rectangle 2"/>
          <p:cNvSpPr>
            <a:spLocks noGrp="1" noChangeArrowheads="1"/>
          </p:cNvSpPr>
          <p:nvPr>
            <p:ph type="hdr" sz="quarter"/>
          </p:nvPr>
        </p:nvSpPr>
        <p:spPr bwMode="auto">
          <a:xfrm>
            <a:off x="0" y="0"/>
            <a:ext cx="2946400" cy="493713"/>
          </a:xfrm>
          <a:prstGeom prst="rect">
            <a:avLst/>
          </a:prstGeom>
          <a:noFill/>
          <a:ln w="9525">
            <a:noFill/>
            <a:miter lim="800000"/>
            <a:headEnd/>
            <a:tailEnd/>
          </a:ln>
          <a:effectLst/>
        </p:spPr>
        <p:txBody>
          <a:bodyPr vert="horz" wrap="square" lIns="92760" tIns="46380" rIns="92760" bIns="46380" numCol="1" anchor="t" anchorCtr="0" compatLnSpc="1">
            <a:prstTxWarp prst="textNoShape">
              <a:avLst/>
            </a:prstTxWarp>
          </a:bodyPr>
          <a:lstStyle>
            <a:lvl1pPr defTabSz="928329" eaLnBrk="1" hangingPunct="1">
              <a:defRPr sz="1300" b="0" u="none">
                <a:latin typeface="Arial" charset="0"/>
              </a:defRPr>
            </a:lvl1pPr>
          </a:lstStyle>
          <a:p>
            <a:pPr>
              <a:defRPr/>
            </a:pPr>
            <a:endParaRPr lang="tr-TR"/>
          </a:p>
        </p:txBody>
      </p:sp>
      <p:sp>
        <p:nvSpPr>
          <p:cNvPr id="117763" name="Rectangle 3"/>
          <p:cNvSpPr>
            <a:spLocks noGrp="1" noChangeArrowheads="1"/>
          </p:cNvSpPr>
          <p:nvPr>
            <p:ph type="dt" idx="1"/>
          </p:nvPr>
        </p:nvSpPr>
        <p:spPr bwMode="auto">
          <a:xfrm>
            <a:off x="3849688" y="0"/>
            <a:ext cx="2946400" cy="493713"/>
          </a:xfrm>
          <a:prstGeom prst="rect">
            <a:avLst/>
          </a:prstGeom>
          <a:noFill/>
          <a:ln w="9525">
            <a:noFill/>
            <a:miter lim="800000"/>
            <a:headEnd/>
            <a:tailEnd/>
          </a:ln>
          <a:effectLst/>
        </p:spPr>
        <p:txBody>
          <a:bodyPr vert="horz" wrap="square" lIns="92760" tIns="46380" rIns="92760" bIns="46380" numCol="1" anchor="t" anchorCtr="0" compatLnSpc="1">
            <a:prstTxWarp prst="textNoShape">
              <a:avLst/>
            </a:prstTxWarp>
          </a:bodyPr>
          <a:lstStyle>
            <a:lvl1pPr algn="r" defTabSz="928329" eaLnBrk="1" hangingPunct="1">
              <a:defRPr sz="1300" b="0" u="none">
                <a:latin typeface="Arial" charset="0"/>
              </a:defRPr>
            </a:lvl1pPr>
          </a:lstStyle>
          <a:p>
            <a:pPr>
              <a:defRPr/>
            </a:pPr>
            <a:endParaRPr lang="tr-TR"/>
          </a:p>
        </p:txBody>
      </p:sp>
      <p:sp>
        <p:nvSpPr>
          <p:cNvPr id="80900" name="Rectangle 4"/>
          <p:cNvSpPr>
            <a:spLocks noGrp="1" noRot="1" noChangeAspect="1" noChangeArrowheads="1" noTextEdit="1"/>
          </p:cNvSpPr>
          <p:nvPr>
            <p:ph type="sldImg" idx="2"/>
          </p:nvPr>
        </p:nvSpPr>
        <p:spPr bwMode="auto">
          <a:xfrm>
            <a:off x="930275" y="739775"/>
            <a:ext cx="4937125" cy="3703638"/>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7765" name="Rectangle 5"/>
          <p:cNvSpPr>
            <a:spLocks noGrp="1" noChangeArrowheads="1"/>
          </p:cNvSpPr>
          <p:nvPr>
            <p:ph type="body" sz="quarter" idx="3"/>
          </p:nvPr>
        </p:nvSpPr>
        <p:spPr bwMode="auto">
          <a:xfrm>
            <a:off x="679450" y="4689475"/>
            <a:ext cx="5438775" cy="4445000"/>
          </a:xfrm>
          <a:prstGeom prst="rect">
            <a:avLst/>
          </a:prstGeom>
          <a:noFill/>
          <a:ln w="9525">
            <a:noFill/>
            <a:miter lim="800000"/>
            <a:headEnd/>
            <a:tailEnd/>
          </a:ln>
          <a:effectLst/>
        </p:spPr>
        <p:txBody>
          <a:bodyPr vert="horz" wrap="square" lIns="92760" tIns="46380" rIns="92760" bIns="46380" numCol="1" anchor="t" anchorCtr="0" compatLnSpc="1">
            <a:prstTxWarp prst="textNoShape">
              <a:avLst/>
            </a:prstTxWarp>
          </a:bodyPr>
          <a:lstStyle/>
          <a:p>
            <a:pPr lvl="0"/>
            <a:r>
              <a:rPr lang="tr-TR" noProof="0" smtClean="0"/>
              <a:t>Click to edit Master text styles</a:t>
            </a:r>
          </a:p>
          <a:p>
            <a:pPr lvl="1"/>
            <a:r>
              <a:rPr lang="tr-TR" noProof="0" smtClean="0"/>
              <a:t>Second level</a:t>
            </a:r>
          </a:p>
          <a:p>
            <a:pPr lvl="2"/>
            <a:r>
              <a:rPr lang="tr-TR" noProof="0" smtClean="0"/>
              <a:t>Third level</a:t>
            </a:r>
          </a:p>
          <a:p>
            <a:pPr lvl="3"/>
            <a:r>
              <a:rPr lang="tr-TR" noProof="0" smtClean="0"/>
              <a:t>Fourth level</a:t>
            </a:r>
          </a:p>
          <a:p>
            <a:pPr lvl="4"/>
            <a:r>
              <a:rPr lang="tr-TR" noProof="0" smtClean="0"/>
              <a:t>Fifth level</a:t>
            </a:r>
          </a:p>
        </p:txBody>
      </p:sp>
      <p:sp>
        <p:nvSpPr>
          <p:cNvPr id="117766" name="Rectangle 6"/>
          <p:cNvSpPr>
            <a:spLocks noGrp="1" noChangeArrowheads="1"/>
          </p:cNvSpPr>
          <p:nvPr>
            <p:ph type="ftr" sz="quarter" idx="4"/>
          </p:nvPr>
        </p:nvSpPr>
        <p:spPr bwMode="auto">
          <a:xfrm>
            <a:off x="0" y="9378950"/>
            <a:ext cx="2946400" cy="493713"/>
          </a:xfrm>
          <a:prstGeom prst="rect">
            <a:avLst/>
          </a:prstGeom>
          <a:noFill/>
          <a:ln w="9525">
            <a:noFill/>
            <a:miter lim="800000"/>
            <a:headEnd/>
            <a:tailEnd/>
          </a:ln>
          <a:effectLst/>
        </p:spPr>
        <p:txBody>
          <a:bodyPr vert="horz" wrap="square" lIns="92760" tIns="46380" rIns="92760" bIns="46380" numCol="1" anchor="b" anchorCtr="0" compatLnSpc="1">
            <a:prstTxWarp prst="textNoShape">
              <a:avLst/>
            </a:prstTxWarp>
          </a:bodyPr>
          <a:lstStyle>
            <a:lvl1pPr defTabSz="928329" eaLnBrk="1" hangingPunct="1">
              <a:defRPr sz="1300" b="0" u="none">
                <a:latin typeface="Arial" charset="0"/>
              </a:defRPr>
            </a:lvl1pPr>
          </a:lstStyle>
          <a:p>
            <a:pPr>
              <a:defRPr/>
            </a:pPr>
            <a:endParaRPr lang="tr-TR"/>
          </a:p>
        </p:txBody>
      </p:sp>
      <p:sp>
        <p:nvSpPr>
          <p:cNvPr id="117767" name="Rectangle 7"/>
          <p:cNvSpPr>
            <a:spLocks noGrp="1" noChangeArrowheads="1"/>
          </p:cNvSpPr>
          <p:nvPr>
            <p:ph type="sldNum" sz="quarter" idx="5"/>
          </p:nvPr>
        </p:nvSpPr>
        <p:spPr bwMode="auto">
          <a:xfrm>
            <a:off x="3849688" y="9378950"/>
            <a:ext cx="2946400" cy="493713"/>
          </a:xfrm>
          <a:prstGeom prst="rect">
            <a:avLst/>
          </a:prstGeom>
          <a:noFill/>
          <a:ln w="9525">
            <a:noFill/>
            <a:miter lim="800000"/>
            <a:headEnd/>
            <a:tailEnd/>
          </a:ln>
          <a:effectLst/>
        </p:spPr>
        <p:txBody>
          <a:bodyPr vert="horz" wrap="square" lIns="92760" tIns="46380" rIns="92760" bIns="46380" numCol="1" anchor="b" anchorCtr="0" compatLnSpc="1">
            <a:prstTxWarp prst="textNoShape">
              <a:avLst/>
            </a:prstTxWarp>
          </a:bodyPr>
          <a:lstStyle>
            <a:lvl1pPr algn="r" defTabSz="927100" eaLnBrk="1" hangingPunct="1">
              <a:defRPr sz="1300" b="0" u="none"/>
            </a:lvl1pPr>
          </a:lstStyle>
          <a:p>
            <a:pPr>
              <a:defRPr/>
            </a:pPr>
            <a:fld id="{73B65BF0-BC99-4749-A0AB-C6AE9778498F}" type="slidenum">
              <a:rPr lang="tr-TR" altLang="tr-TR"/>
              <a:pPr>
                <a:defRPr/>
              </a:pPr>
              <a:t>‹#›</a:t>
            </a:fld>
            <a:endParaRPr lang="tr-TR" altLang="tr-TR"/>
          </a:p>
        </p:txBody>
      </p:sp>
    </p:spTree>
    <p:extLst>
      <p:ext uri="{BB962C8B-B14F-4D97-AF65-F5344CB8AC3E}">
        <p14:creationId xmlns:p14="http://schemas.microsoft.com/office/powerpoint/2010/main" val="173201449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showMasterPhAnim="0" type="title" preserve="1">
  <p:cSld name="Başlık Slaydı">
    <p:spTree>
      <p:nvGrpSpPr>
        <p:cNvPr id="1" name=""/>
        <p:cNvGrpSpPr/>
        <p:nvPr/>
      </p:nvGrpSpPr>
      <p:grpSpPr>
        <a:xfrm>
          <a:off x="0" y="0"/>
          <a:ext cx="0" cy="0"/>
          <a:chOff x="0" y="0"/>
          <a:chExt cx="0" cy="0"/>
        </a:xfrm>
      </p:grpSpPr>
      <p:sp>
        <p:nvSpPr>
          <p:cNvPr id="2" name="Text Box 11"/>
          <p:cNvSpPr txBox="1">
            <a:spLocks noChangeArrowheads="1"/>
          </p:cNvSpPr>
          <p:nvPr userDrawn="1"/>
        </p:nvSpPr>
        <p:spPr bwMode="auto">
          <a:xfrm>
            <a:off x="808038" y="-12700"/>
            <a:ext cx="1841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800" b="1" u="sng">
                <a:solidFill>
                  <a:schemeClr val="tx1"/>
                </a:solidFill>
                <a:latin typeface="Arial" charset="0"/>
              </a:defRPr>
            </a:lvl1pPr>
            <a:lvl2pPr marL="742950" indent="-285750" eaLnBrk="0" hangingPunct="0">
              <a:defRPr sz="2800" b="1" u="sng">
                <a:solidFill>
                  <a:schemeClr val="tx1"/>
                </a:solidFill>
                <a:latin typeface="Arial" charset="0"/>
              </a:defRPr>
            </a:lvl2pPr>
            <a:lvl3pPr marL="1143000" indent="-228600" eaLnBrk="0" hangingPunct="0">
              <a:defRPr sz="2800" b="1" u="sng">
                <a:solidFill>
                  <a:schemeClr val="tx1"/>
                </a:solidFill>
                <a:latin typeface="Arial" charset="0"/>
              </a:defRPr>
            </a:lvl3pPr>
            <a:lvl4pPr marL="1600200" indent="-228600" eaLnBrk="0" hangingPunct="0">
              <a:defRPr sz="2800" b="1" u="sng">
                <a:solidFill>
                  <a:schemeClr val="tx1"/>
                </a:solidFill>
                <a:latin typeface="Arial" charset="0"/>
              </a:defRPr>
            </a:lvl4pPr>
            <a:lvl5pPr marL="2057400" indent="-228600" eaLnBrk="0" hangingPunct="0">
              <a:defRPr sz="2800" b="1" u="sng">
                <a:solidFill>
                  <a:schemeClr val="tx1"/>
                </a:solidFill>
                <a:latin typeface="Arial" charset="0"/>
              </a:defRPr>
            </a:lvl5pPr>
            <a:lvl6pPr marL="2514600" indent="-228600" eaLnBrk="0" fontAlgn="base" hangingPunct="0">
              <a:spcBef>
                <a:spcPct val="0"/>
              </a:spcBef>
              <a:spcAft>
                <a:spcPct val="0"/>
              </a:spcAft>
              <a:defRPr sz="2800" b="1" u="sng">
                <a:solidFill>
                  <a:schemeClr val="tx1"/>
                </a:solidFill>
                <a:latin typeface="Arial" charset="0"/>
              </a:defRPr>
            </a:lvl6pPr>
            <a:lvl7pPr marL="2971800" indent="-228600" eaLnBrk="0" fontAlgn="base" hangingPunct="0">
              <a:spcBef>
                <a:spcPct val="0"/>
              </a:spcBef>
              <a:spcAft>
                <a:spcPct val="0"/>
              </a:spcAft>
              <a:defRPr sz="2800" b="1" u="sng">
                <a:solidFill>
                  <a:schemeClr val="tx1"/>
                </a:solidFill>
                <a:latin typeface="Arial" charset="0"/>
              </a:defRPr>
            </a:lvl7pPr>
            <a:lvl8pPr marL="3429000" indent="-228600" eaLnBrk="0" fontAlgn="base" hangingPunct="0">
              <a:spcBef>
                <a:spcPct val="0"/>
              </a:spcBef>
              <a:spcAft>
                <a:spcPct val="0"/>
              </a:spcAft>
              <a:defRPr sz="2800" b="1" u="sng">
                <a:solidFill>
                  <a:schemeClr val="tx1"/>
                </a:solidFill>
                <a:latin typeface="Arial" charset="0"/>
              </a:defRPr>
            </a:lvl8pPr>
            <a:lvl9pPr marL="3886200" indent="-228600" eaLnBrk="0" fontAlgn="base" hangingPunct="0">
              <a:spcBef>
                <a:spcPct val="0"/>
              </a:spcBef>
              <a:spcAft>
                <a:spcPct val="0"/>
              </a:spcAft>
              <a:defRPr sz="2800" b="1" u="sng">
                <a:solidFill>
                  <a:schemeClr val="tx1"/>
                </a:solidFill>
                <a:latin typeface="Arial" charset="0"/>
              </a:defRPr>
            </a:lvl9pPr>
          </a:lstStyle>
          <a:p>
            <a:pPr eaLnBrk="1" hangingPunct="1">
              <a:defRPr/>
            </a:pPr>
            <a:endParaRPr lang="en-US" sz="1800" b="0" u="none" smtClean="0">
              <a:latin typeface="Verdana" pitchFamily="34" charset="0"/>
            </a:endParaRPr>
          </a:p>
        </p:txBody>
      </p:sp>
      <p:pic>
        <p:nvPicPr>
          <p:cNvPr id="3" name="Picture 12" descr="tse"/>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8066088" y="6237288"/>
            <a:ext cx="827087" cy="481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Line 14"/>
          <p:cNvSpPr>
            <a:spLocks noChangeShapeType="1"/>
          </p:cNvSpPr>
          <p:nvPr userDrawn="1"/>
        </p:nvSpPr>
        <p:spPr bwMode="auto">
          <a:xfrm>
            <a:off x="0" y="6021388"/>
            <a:ext cx="9144000" cy="0"/>
          </a:xfrm>
          <a:prstGeom prst="line">
            <a:avLst/>
          </a:prstGeom>
          <a:noFill/>
          <a:ln w="19050">
            <a:solidFill>
              <a:srgbClr val="FF0000"/>
            </a:solidFill>
            <a:round/>
            <a:headEnd/>
            <a:tailEnd/>
          </a:ln>
          <a:extLst>
            <a:ext uri="{909E8E84-426E-40DD-AFC4-6F175D3DCCD1}">
              <a14:hiddenFill xmlns:a14="http://schemas.microsoft.com/office/drawing/2010/main">
                <a:noFill/>
              </a14:hiddenFill>
            </a:ext>
          </a:extLst>
        </p:spPr>
        <p:txBody>
          <a:bodyPr/>
          <a:lstStyle/>
          <a:p>
            <a:endParaRPr lang="tr-TR"/>
          </a:p>
        </p:txBody>
      </p:sp>
      <p:sp>
        <p:nvSpPr>
          <p:cNvPr id="5" name="Rectangle 16"/>
          <p:cNvSpPr>
            <a:spLocks noChangeArrowheads="1"/>
          </p:cNvSpPr>
          <p:nvPr/>
        </p:nvSpPr>
        <p:spPr bwMode="auto">
          <a:xfrm>
            <a:off x="0" y="0"/>
            <a:ext cx="9144000" cy="1412875"/>
          </a:xfrm>
          <a:prstGeom prst="rect">
            <a:avLst/>
          </a:prstGeom>
          <a:solidFill>
            <a:srgbClr val="FF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800" b="1" u="sng">
                <a:solidFill>
                  <a:schemeClr val="tx1"/>
                </a:solidFill>
                <a:latin typeface="Arial" panose="020B0604020202020204" pitchFamily="34" charset="0"/>
              </a:defRPr>
            </a:lvl1pPr>
            <a:lvl2pPr marL="742950" indent="-285750" eaLnBrk="0" hangingPunct="0">
              <a:defRPr sz="2800" b="1" u="sng">
                <a:solidFill>
                  <a:schemeClr val="tx1"/>
                </a:solidFill>
                <a:latin typeface="Arial" panose="020B0604020202020204" pitchFamily="34" charset="0"/>
              </a:defRPr>
            </a:lvl2pPr>
            <a:lvl3pPr marL="1143000" indent="-228600" eaLnBrk="0" hangingPunct="0">
              <a:defRPr sz="2800" b="1" u="sng">
                <a:solidFill>
                  <a:schemeClr val="tx1"/>
                </a:solidFill>
                <a:latin typeface="Arial" panose="020B0604020202020204" pitchFamily="34" charset="0"/>
              </a:defRPr>
            </a:lvl3pPr>
            <a:lvl4pPr marL="1600200" indent="-228600" eaLnBrk="0" hangingPunct="0">
              <a:defRPr sz="2800" b="1" u="sng">
                <a:solidFill>
                  <a:schemeClr val="tx1"/>
                </a:solidFill>
                <a:latin typeface="Arial" panose="020B0604020202020204" pitchFamily="34" charset="0"/>
              </a:defRPr>
            </a:lvl4pPr>
            <a:lvl5pPr marL="2057400" indent="-228600" eaLnBrk="0" hangingPunct="0">
              <a:defRPr sz="2800" b="1" u="sng">
                <a:solidFill>
                  <a:schemeClr val="tx1"/>
                </a:solidFill>
                <a:latin typeface="Arial" panose="020B0604020202020204" pitchFamily="34" charset="0"/>
              </a:defRPr>
            </a:lvl5pPr>
            <a:lvl6pPr marL="2514600" indent="-228600" eaLnBrk="0" fontAlgn="base" hangingPunct="0">
              <a:spcBef>
                <a:spcPct val="0"/>
              </a:spcBef>
              <a:spcAft>
                <a:spcPct val="0"/>
              </a:spcAft>
              <a:defRPr sz="2800" b="1" u="sng">
                <a:solidFill>
                  <a:schemeClr val="tx1"/>
                </a:solidFill>
                <a:latin typeface="Arial" panose="020B0604020202020204" pitchFamily="34" charset="0"/>
              </a:defRPr>
            </a:lvl6pPr>
            <a:lvl7pPr marL="2971800" indent="-228600" eaLnBrk="0" fontAlgn="base" hangingPunct="0">
              <a:spcBef>
                <a:spcPct val="0"/>
              </a:spcBef>
              <a:spcAft>
                <a:spcPct val="0"/>
              </a:spcAft>
              <a:defRPr sz="2800" b="1" u="sng">
                <a:solidFill>
                  <a:schemeClr val="tx1"/>
                </a:solidFill>
                <a:latin typeface="Arial" panose="020B0604020202020204" pitchFamily="34" charset="0"/>
              </a:defRPr>
            </a:lvl7pPr>
            <a:lvl8pPr marL="3429000" indent="-228600" eaLnBrk="0" fontAlgn="base" hangingPunct="0">
              <a:spcBef>
                <a:spcPct val="0"/>
              </a:spcBef>
              <a:spcAft>
                <a:spcPct val="0"/>
              </a:spcAft>
              <a:defRPr sz="2800" b="1" u="sng">
                <a:solidFill>
                  <a:schemeClr val="tx1"/>
                </a:solidFill>
                <a:latin typeface="Arial" panose="020B0604020202020204" pitchFamily="34" charset="0"/>
              </a:defRPr>
            </a:lvl8pPr>
            <a:lvl9pPr marL="3886200" indent="-228600" eaLnBrk="0" fontAlgn="base" hangingPunct="0">
              <a:spcBef>
                <a:spcPct val="0"/>
              </a:spcBef>
              <a:spcAft>
                <a:spcPct val="0"/>
              </a:spcAft>
              <a:defRPr sz="2800" b="1" u="sng">
                <a:solidFill>
                  <a:schemeClr val="tx1"/>
                </a:solidFill>
                <a:latin typeface="Arial" panose="020B0604020202020204" pitchFamily="34" charset="0"/>
              </a:defRPr>
            </a:lvl9pPr>
          </a:lstStyle>
          <a:p>
            <a:pPr algn="ctr" eaLnBrk="1" hangingPunct="1">
              <a:defRPr/>
            </a:pPr>
            <a:endParaRPr lang="en-US" sz="5800" b="0" u="none" smtClean="0">
              <a:solidFill>
                <a:schemeClr val="bg1"/>
              </a:solidFill>
              <a:latin typeface="Verdana" panose="020B0604030504040204" pitchFamily="34" charset="0"/>
            </a:endParaRPr>
          </a:p>
        </p:txBody>
      </p:sp>
      <p:sp>
        <p:nvSpPr>
          <p:cNvPr id="6" name="Rectangle 4"/>
          <p:cNvSpPr>
            <a:spLocks noGrp="1" noChangeArrowheads="1"/>
          </p:cNvSpPr>
          <p:nvPr>
            <p:ph type="dt" sz="half" idx="10"/>
          </p:nvPr>
        </p:nvSpPr>
        <p:spPr>
          <a:xfrm>
            <a:off x="457200" y="6248400"/>
            <a:ext cx="2133600" cy="457200"/>
          </a:xfrm>
        </p:spPr>
        <p:txBody>
          <a:bodyPr/>
          <a:lstStyle>
            <a:lvl1pPr>
              <a:defRPr sz="1100" i="0">
                <a:solidFill>
                  <a:schemeClr val="tx1"/>
                </a:solidFill>
              </a:defRPr>
            </a:lvl1pPr>
          </a:lstStyle>
          <a:p>
            <a:pPr>
              <a:defRPr/>
            </a:pPr>
            <a:r>
              <a:rPr lang="tr-TR"/>
              <a:t>Kalite bir hayat tarzıdır. </a:t>
            </a:r>
          </a:p>
          <a:p>
            <a:pPr>
              <a:defRPr/>
            </a:pPr>
            <a:endParaRPr lang="tr-TR"/>
          </a:p>
          <a:p>
            <a:pPr>
              <a:defRPr/>
            </a:pPr>
            <a:r>
              <a:rPr lang="tr-TR"/>
              <a:t>	      </a:t>
            </a:r>
          </a:p>
        </p:txBody>
      </p:sp>
      <p:sp>
        <p:nvSpPr>
          <p:cNvPr id="7" name="Rectangle 5"/>
          <p:cNvSpPr>
            <a:spLocks noGrp="1" noChangeArrowheads="1"/>
          </p:cNvSpPr>
          <p:nvPr>
            <p:ph type="ftr" sz="quarter" idx="11"/>
          </p:nvPr>
        </p:nvSpPr>
        <p:spPr>
          <a:xfrm>
            <a:off x="3124200" y="6248400"/>
            <a:ext cx="2895600" cy="457200"/>
          </a:xfrm>
          <a:prstGeom prst="rect">
            <a:avLst/>
          </a:prstGeom>
        </p:spPr>
        <p:txBody>
          <a:bodyPr/>
          <a:lstStyle>
            <a:lvl1pPr eaLnBrk="1" hangingPunct="1">
              <a:defRPr>
                <a:solidFill>
                  <a:schemeClr val="tx1"/>
                </a:solidFill>
                <a:effectLst/>
                <a:latin typeface="Arial" charset="0"/>
              </a:defRPr>
            </a:lvl1pPr>
          </a:lstStyle>
          <a:p>
            <a:pPr>
              <a:defRPr/>
            </a:pPr>
            <a:endParaRPr lang="tr-TR"/>
          </a:p>
          <a:p>
            <a:pPr>
              <a:defRPr/>
            </a:pPr>
            <a:endParaRPr lang="tr-TR"/>
          </a:p>
        </p:txBody>
      </p:sp>
      <p:sp>
        <p:nvSpPr>
          <p:cNvPr id="8" name="Rectangle 6"/>
          <p:cNvSpPr>
            <a:spLocks noGrp="1" noChangeArrowheads="1"/>
          </p:cNvSpPr>
          <p:nvPr>
            <p:ph type="sldNum" sz="quarter" idx="12"/>
          </p:nvPr>
        </p:nvSpPr>
        <p:spPr>
          <a:xfrm>
            <a:off x="6553200" y="6248400"/>
            <a:ext cx="1331913" cy="457200"/>
          </a:xfrm>
        </p:spPr>
        <p:txBody>
          <a:bodyPr/>
          <a:lstStyle>
            <a:lvl1pPr>
              <a:defRPr>
                <a:solidFill>
                  <a:schemeClr val="tx1"/>
                </a:solidFill>
              </a:defRPr>
            </a:lvl1pPr>
          </a:lstStyle>
          <a:p>
            <a:pPr>
              <a:defRPr/>
            </a:pPr>
            <a:fld id="{2C6F9EB1-7709-4B52-A58A-771CB3B68C96}" type="slidenum">
              <a:rPr lang="tr-TR" altLang="tr-TR"/>
              <a:pPr>
                <a:defRPr/>
              </a:pPr>
              <a:t>‹#›</a:t>
            </a:fld>
            <a:endParaRPr lang="tr-TR" altLang="tr-TR"/>
          </a:p>
        </p:txBody>
      </p:sp>
    </p:spTree>
    <p:extLst>
      <p:ext uri="{BB962C8B-B14F-4D97-AF65-F5344CB8AC3E}">
        <p14:creationId xmlns:p14="http://schemas.microsoft.com/office/powerpoint/2010/main" val="2688624565"/>
      </p:ext>
    </p:extLst>
  </p:cSld>
  <p:clrMapOvr>
    <a:masterClrMapping/>
  </p:clrMapOvr>
  <p:transition spd="med"/>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showMasterPhAnim="0" type="vertTx" preserve="1">
  <p:cSld name="Başlık, Dikey Metin">
    <p:spTree>
      <p:nvGrpSpPr>
        <p:cNvPr id="1" name=""/>
        <p:cNvGrpSpPr/>
        <p:nvPr/>
      </p:nvGrpSpPr>
      <p:grpSpPr>
        <a:xfrm>
          <a:off x="0" y="0"/>
          <a:ext cx="0" cy="0"/>
          <a:chOff x="0" y="0"/>
          <a:chExt cx="0" cy="0"/>
        </a:xfrm>
      </p:grpSpPr>
      <p:sp>
        <p:nvSpPr>
          <p:cNvPr id="4" name="Line 8"/>
          <p:cNvSpPr>
            <a:spLocks noChangeShapeType="1"/>
          </p:cNvSpPr>
          <p:nvPr/>
        </p:nvSpPr>
        <p:spPr bwMode="auto">
          <a:xfrm>
            <a:off x="457200" y="1125538"/>
            <a:ext cx="8077200" cy="0"/>
          </a:xfrm>
          <a:prstGeom prst="line">
            <a:avLst/>
          </a:prstGeom>
          <a:noFill/>
          <a:ln w="19050">
            <a:solidFill>
              <a:srgbClr val="FF0000"/>
            </a:solidFill>
            <a:round/>
            <a:headEnd/>
            <a:tailEnd/>
          </a:ln>
          <a:extLst>
            <a:ext uri="{909E8E84-426E-40DD-AFC4-6F175D3DCCD1}">
              <a14:hiddenFill xmlns:a14="http://schemas.microsoft.com/office/drawing/2010/main">
                <a:noFill/>
              </a14:hiddenFill>
            </a:ext>
          </a:extLst>
        </p:spPr>
        <p:txBody>
          <a:bodyPr/>
          <a:lstStyle/>
          <a:p>
            <a:endParaRPr lang="tr-TR"/>
          </a:p>
        </p:txBody>
      </p:sp>
      <p:pic>
        <p:nvPicPr>
          <p:cNvPr id="5" name="Picture 11" descr="tse"/>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8101013" y="6188075"/>
            <a:ext cx="827087" cy="481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Line 13"/>
          <p:cNvSpPr>
            <a:spLocks noChangeShapeType="1"/>
          </p:cNvSpPr>
          <p:nvPr userDrawn="1"/>
        </p:nvSpPr>
        <p:spPr bwMode="auto">
          <a:xfrm>
            <a:off x="468313" y="6165850"/>
            <a:ext cx="8675687" cy="0"/>
          </a:xfrm>
          <a:prstGeom prst="line">
            <a:avLst/>
          </a:prstGeom>
          <a:noFill/>
          <a:ln w="19050">
            <a:solidFill>
              <a:srgbClr val="FF0000"/>
            </a:solidFill>
            <a:round/>
            <a:headEnd/>
            <a:tailEnd/>
          </a:ln>
          <a:extLst>
            <a:ext uri="{909E8E84-426E-40DD-AFC4-6F175D3DCCD1}">
              <a14:hiddenFill xmlns:a14="http://schemas.microsoft.com/office/drawing/2010/main">
                <a:noFill/>
              </a14:hiddenFill>
            </a:ext>
          </a:extLst>
        </p:spPr>
        <p:txBody>
          <a:bodyPr/>
          <a:lstStyle/>
          <a:p>
            <a:endParaRPr lang="tr-TR"/>
          </a:p>
        </p:txBody>
      </p:sp>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3 Veri Yer Tutucusu"/>
          <p:cNvSpPr>
            <a:spLocks noGrp="1"/>
          </p:cNvSpPr>
          <p:nvPr>
            <p:ph type="dt" sz="half" idx="10"/>
          </p:nvPr>
        </p:nvSpPr>
        <p:spPr/>
        <p:txBody>
          <a:bodyPr/>
          <a:lstStyle>
            <a:lvl1pPr>
              <a:defRPr sz="500"/>
            </a:lvl1pPr>
          </a:lstStyle>
          <a:p>
            <a:pPr>
              <a:defRPr/>
            </a:pPr>
            <a:r>
              <a:rPr lang="tr-TR"/>
              <a:t>Quality is a life style.</a:t>
            </a:r>
          </a:p>
          <a:p>
            <a:pPr>
              <a:defRPr/>
            </a:pPr>
            <a:endParaRPr lang="tr-TR"/>
          </a:p>
          <a:p>
            <a:pPr>
              <a:defRPr/>
            </a:pPr>
            <a:r>
              <a:rPr lang="tr-TR"/>
              <a:t>www.tse.org.tr</a:t>
            </a:r>
          </a:p>
        </p:txBody>
      </p:sp>
      <p:sp>
        <p:nvSpPr>
          <p:cNvPr id="8" name="5 Slayt Numarası Yer Tutucusu"/>
          <p:cNvSpPr>
            <a:spLocks noGrp="1"/>
          </p:cNvSpPr>
          <p:nvPr>
            <p:ph type="sldNum" sz="quarter" idx="11"/>
          </p:nvPr>
        </p:nvSpPr>
        <p:spPr/>
        <p:txBody>
          <a:bodyPr/>
          <a:lstStyle>
            <a:lvl1pPr>
              <a:defRPr/>
            </a:lvl1pPr>
          </a:lstStyle>
          <a:p>
            <a:pPr>
              <a:defRPr/>
            </a:pPr>
            <a:fld id="{D335125E-7F6D-433E-A963-CDE821A757D6}" type="slidenum">
              <a:rPr lang="tr-TR" altLang="tr-TR"/>
              <a:pPr>
                <a:defRPr/>
              </a:pPr>
              <a:t>‹#›</a:t>
            </a:fld>
            <a:endParaRPr lang="tr-TR" altLang="tr-TR"/>
          </a:p>
        </p:txBody>
      </p:sp>
    </p:spTree>
    <p:extLst>
      <p:ext uri="{BB962C8B-B14F-4D97-AF65-F5344CB8AC3E}">
        <p14:creationId xmlns:p14="http://schemas.microsoft.com/office/powerpoint/2010/main" val="1583633530"/>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par>
                                <p:cTn id="8" presetID="10" presetClass="entr" presetSubtype="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2000"/>
                                        <p:tgtEl>
                                          <p:spTgt spid="5"/>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showMasterPhAnim="0" type="vertTitleAndTx" preserve="1">
  <p:cSld name="Dikey Başlık ve Metin">
    <p:spTree>
      <p:nvGrpSpPr>
        <p:cNvPr id="1" name=""/>
        <p:cNvGrpSpPr/>
        <p:nvPr/>
      </p:nvGrpSpPr>
      <p:grpSpPr>
        <a:xfrm>
          <a:off x="0" y="0"/>
          <a:ext cx="0" cy="0"/>
          <a:chOff x="0" y="0"/>
          <a:chExt cx="0" cy="0"/>
        </a:xfrm>
      </p:grpSpPr>
      <p:sp>
        <p:nvSpPr>
          <p:cNvPr id="4" name="Line 8"/>
          <p:cNvSpPr>
            <a:spLocks noChangeShapeType="1"/>
          </p:cNvSpPr>
          <p:nvPr/>
        </p:nvSpPr>
        <p:spPr bwMode="auto">
          <a:xfrm>
            <a:off x="457200" y="1125538"/>
            <a:ext cx="8077200" cy="0"/>
          </a:xfrm>
          <a:prstGeom prst="line">
            <a:avLst/>
          </a:prstGeom>
          <a:noFill/>
          <a:ln w="19050">
            <a:solidFill>
              <a:srgbClr val="FF0000"/>
            </a:solidFill>
            <a:round/>
            <a:headEnd/>
            <a:tailEnd/>
          </a:ln>
          <a:extLst>
            <a:ext uri="{909E8E84-426E-40DD-AFC4-6F175D3DCCD1}">
              <a14:hiddenFill xmlns:a14="http://schemas.microsoft.com/office/drawing/2010/main">
                <a:noFill/>
              </a14:hiddenFill>
            </a:ext>
          </a:extLst>
        </p:spPr>
        <p:txBody>
          <a:bodyPr/>
          <a:lstStyle/>
          <a:p>
            <a:endParaRPr lang="tr-TR"/>
          </a:p>
        </p:txBody>
      </p:sp>
      <p:pic>
        <p:nvPicPr>
          <p:cNvPr id="5" name="Picture 11" descr="tse"/>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8101013" y="6188075"/>
            <a:ext cx="827087" cy="481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Line 13"/>
          <p:cNvSpPr>
            <a:spLocks noChangeShapeType="1"/>
          </p:cNvSpPr>
          <p:nvPr userDrawn="1"/>
        </p:nvSpPr>
        <p:spPr bwMode="auto">
          <a:xfrm>
            <a:off x="468313" y="6165850"/>
            <a:ext cx="8675687" cy="0"/>
          </a:xfrm>
          <a:prstGeom prst="line">
            <a:avLst/>
          </a:prstGeom>
          <a:noFill/>
          <a:ln w="19050">
            <a:solidFill>
              <a:srgbClr val="FF0000"/>
            </a:solidFill>
            <a:round/>
            <a:headEnd/>
            <a:tailEnd/>
          </a:ln>
          <a:extLst>
            <a:ext uri="{909E8E84-426E-40DD-AFC4-6F175D3DCCD1}">
              <a14:hiddenFill xmlns:a14="http://schemas.microsoft.com/office/drawing/2010/main">
                <a:noFill/>
              </a14:hiddenFill>
            </a:ext>
          </a:extLst>
        </p:spPr>
        <p:txBody>
          <a:bodyPr/>
          <a:lstStyle/>
          <a:p>
            <a:endParaRPr lang="tr-TR"/>
          </a:p>
        </p:txBody>
      </p:sp>
      <p:sp>
        <p:nvSpPr>
          <p:cNvPr id="2" name="1 Dikey Başlık"/>
          <p:cNvSpPr>
            <a:spLocks noGrp="1"/>
          </p:cNvSpPr>
          <p:nvPr>
            <p:ph type="title" orient="vert"/>
          </p:nvPr>
        </p:nvSpPr>
        <p:spPr>
          <a:xfrm>
            <a:off x="6858000" y="34925"/>
            <a:ext cx="2286000" cy="61309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0" y="34925"/>
            <a:ext cx="6705600" cy="61309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3 Veri Yer Tutucusu"/>
          <p:cNvSpPr>
            <a:spLocks noGrp="1"/>
          </p:cNvSpPr>
          <p:nvPr>
            <p:ph type="dt" sz="half" idx="10"/>
          </p:nvPr>
        </p:nvSpPr>
        <p:spPr/>
        <p:txBody>
          <a:bodyPr/>
          <a:lstStyle>
            <a:lvl1pPr>
              <a:defRPr sz="500"/>
            </a:lvl1pPr>
          </a:lstStyle>
          <a:p>
            <a:pPr>
              <a:defRPr/>
            </a:pPr>
            <a:r>
              <a:rPr lang="tr-TR"/>
              <a:t>Quality is a life style.</a:t>
            </a:r>
          </a:p>
          <a:p>
            <a:pPr>
              <a:defRPr/>
            </a:pPr>
            <a:endParaRPr lang="tr-TR"/>
          </a:p>
          <a:p>
            <a:pPr>
              <a:defRPr/>
            </a:pPr>
            <a:r>
              <a:rPr lang="tr-TR"/>
              <a:t>www.tse.org.tr</a:t>
            </a:r>
          </a:p>
        </p:txBody>
      </p:sp>
      <p:sp>
        <p:nvSpPr>
          <p:cNvPr id="8" name="5 Slayt Numarası Yer Tutucusu"/>
          <p:cNvSpPr>
            <a:spLocks noGrp="1"/>
          </p:cNvSpPr>
          <p:nvPr>
            <p:ph type="sldNum" sz="quarter" idx="11"/>
          </p:nvPr>
        </p:nvSpPr>
        <p:spPr/>
        <p:txBody>
          <a:bodyPr/>
          <a:lstStyle>
            <a:lvl1pPr>
              <a:defRPr/>
            </a:lvl1pPr>
          </a:lstStyle>
          <a:p>
            <a:pPr>
              <a:defRPr/>
            </a:pPr>
            <a:fld id="{D55B7225-41F8-486A-B67E-45915FE40B95}" type="slidenum">
              <a:rPr lang="tr-TR" altLang="tr-TR"/>
              <a:pPr>
                <a:defRPr/>
              </a:pPr>
              <a:t>‹#›</a:t>
            </a:fld>
            <a:endParaRPr lang="tr-TR" altLang="tr-TR"/>
          </a:p>
        </p:txBody>
      </p:sp>
    </p:spTree>
    <p:extLst>
      <p:ext uri="{BB962C8B-B14F-4D97-AF65-F5344CB8AC3E}">
        <p14:creationId xmlns:p14="http://schemas.microsoft.com/office/powerpoint/2010/main" val="55434621"/>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par>
                                <p:cTn id="8" presetID="10" presetClass="entr" presetSubtype="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2000"/>
                                        <p:tgtEl>
                                          <p:spTgt spid="5"/>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showMasterPhAnim="0" type="tbl" preserve="1">
  <p:cSld name="Başlık ve Tablo">
    <p:spTree>
      <p:nvGrpSpPr>
        <p:cNvPr id="1" name=""/>
        <p:cNvGrpSpPr/>
        <p:nvPr/>
      </p:nvGrpSpPr>
      <p:grpSpPr>
        <a:xfrm>
          <a:off x="0" y="0"/>
          <a:ext cx="0" cy="0"/>
          <a:chOff x="0" y="0"/>
          <a:chExt cx="0" cy="0"/>
        </a:xfrm>
      </p:grpSpPr>
      <p:sp>
        <p:nvSpPr>
          <p:cNvPr id="4" name="Line 8"/>
          <p:cNvSpPr>
            <a:spLocks noChangeShapeType="1"/>
          </p:cNvSpPr>
          <p:nvPr/>
        </p:nvSpPr>
        <p:spPr bwMode="auto">
          <a:xfrm>
            <a:off x="457200" y="1125538"/>
            <a:ext cx="8077200" cy="0"/>
          </a:xfrm>
          <a:prstGeom prst="line">
            <a:avLst/>
          </a:prstGeom>
          <a:noFill/>
          <a:ln w="19050">
            <a:solidFill>
              <a:srgbClr val="FF0000"/>
            </a:solidFill>
            <a:round/>
            <a:headEnd/>
            <a:tailEnd/>
          </a:ln>
          <a:extLst>
            <a:ext uri="{909E8E84-426E-40DD-AFC4-6F175D3DCCD1}">
              <a14:hiddenFill xmlns:a14="http://schemas.microsoft.com/office/drawing/2010/main">
                <a:noFill/>
              </a14:hiddenFill>
            </a:ext>
          </a:extLst>
        </p:spPr>
        <p:txBody>
          <a:bodyPr/>
          <a:lstStyle/>
          <a:p>
            <a:endParaRPr lang="tr-TR"/>
          </a:p>
        </p:txBody>
      </p:sp>
      <p:pic>
        <p:nvPicPr>
          <p:cNvPr id="5" name="Picture 11" descr="tse"/>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8101013" y="6188075"/>
            <a:ext cx="827087" cy="481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Line 13"/>
          <p:cNvSpPr>
            <a:spLocks noChangeShapeType="1"/>
          </p:cNvSpPr>
          <p:nvPr userDrawn="1"/>
        </p:nvSpPr>
        <p:spPr bwMode="auto">
          <a:xfrm>
            <a:off x="468313" y="6165850"/>
            <a:ext cx="8675687" cy="0"/>
          </a:xfrm>
          <a:prstGeom prst="line">
            <a:avLst/>
          </a:prstGeom>
          <a:noFill/>
          <a:ln w="19050">
            <a:solidFill>
              <a:srgbClr val="FF0000"/>
            </a:solidFill>
            <a:round/>
            <a:headEnd/>
            <a:tailEnd/>
          </a:ln>
          <a:extLst>
            <a:ext uri="{909E8E84-426E-40DD-AFC4-6F175D3DCCD1}">
              <a14:hiddenFill xmlns:a14="http://schemas.microsoft.com/office/drawing/2010/main">
                <a:noFill/>
              </a14:hiddenFill>
            </a:ext>
          </a:extLst>
        </p:spPr>
        <p:txBody>
          <a:bodyPr/>
          <a:lstStyle/>
          <a:p>
            <a:endParaRPr lang="tr-TR"/>
          </a:p>
        </p:txBody>
      </p:sp>
      <p:sp>
        <p:nvSpPr>
          <p:cNvPr id="2" name="1 Başlık"/>
          <p:cNvSpPr>
            <a:spLocks noGrp="1"/>
          </p:cNvSpPr>
          <p:nvPr>
            <p:ph type="title"/>
          </p:nvPr>
        </p:nvSpPr>
        <p:spPr>
          <a:xfrm>
            <a:off x="0" y="34925"/>
            <a:ext cx="9144000" cy="1052513"/>
          </a:xfrm>
        </p:spPr>
        <p:txBody>
          <a:bodyPr/>
          <a:lstStyle/>
          <a:p>
            <a:r>
              <a:rPr lang="tr-TR" smtClean="0"/>
              <a:t>Asıl başlık stili için tıklatın</a:t>
            </a:r>
            <a:endParaRPr lang="tr-TR"/>
          </a:p>
        </p:txBody>
      </p:sp>
      <p:sp>
        <p:nvSpPr>
          <p:cNvPr id="3" name="2 Tablo Yer Tutucusu"/>
          <p:cNvSpPr>
            <a:spLocks noGrp="1"/>
          </p:cNvSpPr>
          <p:nvPr>
            <p:ph type="tbl" idx="1"/>
          </p:nvPr>
        </p:nvSpPr>
        <p:spPr>
          <a:xfrm>
            <a:off x="0" y="1635125"/>
            <a:ext cx="9144000" cy="4530725"/>
          </a:xfrm>
        </p:spPr>
        <p:txBody>
          <a:bodyPr/>
          <a:lstStyle/>
          <a:p>
            <a:pPr lvl="0"/>
            <a:endParaRPr lang="tr-TR" noProof="0" smtClean="0"/>
          </a:p>
        </p:txBody>
      </p:sp>
      <p:sp>
        <p:nvSpPr>
          <p:cNvPr id="7" name="3 Veri Yer Tutucusu"/>
          <p:cNvSpPr>
            <a:spLocks noGrp="1"/>
          </p:cNvSpPr>
          <p:nvPr>
            <p:ph type="dt" sz="half" idx="10"/>
          </p:nvPr>
        </p:nvSpPr>
        <p:spPr/>
        <p:txBody>
          <a:bodyPr/>
          <a:lstStyle>
            <a:lvl1pPr>
              <a:defRPr sz="500"/>
            </a:lvl1pPr>
          </a:lstStyle>
          <a:p>
            <a:pPr>
              <a:defRPr/>
            </a:pPr>
            <a:r>
              <a:rPr lang="tr-TR"/>
              <a:t>Quality is a life style.</a:t>
            </a:r>
          </a:p>
          <a:p>
            <a:pPr>
              <a:defRPr/>
            </a:pPr>
            <a:endParaRPr lang="tr-TR"/>
          </a:p>
          <a:p>
            <a:pPr>
              <a:defRPr/>
            </a:pPr>
            <a:r>
              <a:rPr lang="tr-TR"/>
              <a:t>www.tse.org.tr</a:t>
            </a:r>
          </a:p>
        </p:txBody>
      </p:sp>
      <p:sp>
        <p:nvSpPr>
          <p:cNvPr id="8" name="5 Slayt Numarası Yer Tutucusu"/>
          <p:cNvSpPr>
            <a:spLocks noGrp="1"/>
          </p:cNvSpPr>
          <p:nvPr>
            <p:ph type="sldNum" sz="quarter" idx="11"/>
          </p:nvPr>
        </p:nvSpPr>
        <p:spPr/>
        <p:txBody>
          <a:bodyPr/>
          <a:lstStyle>
            <a:lvl1pPr>
              <a:defRPr/>
            </a:lvl1pPr>
          </a:lstStyle>
          <a:p>
            <a:pPr>
              <a:defRPr/>
            </a:pPr>
            <a:fld id="{45127C95-A4CF-4117-A256-0E406E303952}" type="slidenum">
              <a:rPr lang="tr-TR" altLang="tr-TR"/>
              <a:pPr>
                <a:defRPr/>
              </a:pPr>
              <a:t>‹#›</a:t>
            </a:fld>
            <a:endParaRPr lang="tr-TR" altLang="tr-TR"/>
          </a:p>
        </p:txBody>
      </p:sp>
    </p:spTree>
    <p:extLst>
      <p:ext uri="{BB962C8B-B14F-4D97-AF65-F5344CB8AC3E}">
        <p14:creationId xmlns:p14="http://schemas.microsoft.com/office/powerpoint/2010/main" val="2732985813"/>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par>
                                <p:cTn id="8" presetID="10" presetClass="entr" presetSubtype="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2000"/>
                                        <p:tgtEl>
                                          <p:spTgt spid="5"/>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showMasterPhAnim="0" type="title" preserve="1">
  <p:cSld name="Başlık Slaydı">
    <p:spTree>
      <p:nvGrpSpPr>
        <p:cNvPr id="1" name=""/>
        <p:cNvGrpSpPr/>
        <p:nvPr/>
      </p:nvGrpSpPr>
      <p:grpSpPr>
        <a:xfrm>
          <a:off x="0" y="0"/>
          <a:ext cx="0" cy="0"/>
          <a:chOff x="0" y="0"/>
          <a:chExt cx="0" cy="0"/>
        </a:xfrm>
      </p:grpSpPr>
      <p:sp>
        <p:nvSpPr>
          <p:cNvPr id="2" name="Text Box 11"/>
          <p:cNvSpPr txBox="1">
            <a:spLocks noChangeArrowheads="1"/>
          </p:cNvSpPr>
          <p:nvPr userDrawn="1"/>
        </p:nvSpPr>
        <p:spPr bwMode="auto">
          <a:xfrm>
            <a:off x="808038" y="-12700"/>
            <a:ext cx="1841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800" b="1" u="sng">
                <a:solidFill>
                  <a:schemeClr val="tx1"/>
                </a:solidFill>
                <a:latin typeface="Arial" charset="0"/>
              </a:defRPr>
            </a:lvl1pPr>
            <a:lvl2pPr marL="742950" indent="-285750" eaLnBrk="0" hangingPunct="0">
              <a:defRPr sz="2800" b="1" u="sng">
                <a:solidFill>
                  <a:schemeClr val="tx1"/>
                </a:solidFill>
                <a:latin typeface="Arial" charset="0"/>
              </a:defRPr>
            </a:lvl2pPr>
            <a:lvl3pPr marL="1143000" indent="-228600" eaLnBrk="0" hangingPunct="0">
              <a:defRPr sz="2800" b="1" u="sng">
                <a:solidFill>
                  <a:schemeClr val="tx1"/>
                </a:solidFill>
                <a:latin typeface="Arial" charset="0"/>
              </a:defRPr>
            </a:lvl3pPr>
            <a:lvl4pPr marL="1600200" indent="-228600" eaLnBrk="0" hangingPunct="0">
              <a:defRPr sz="2800" b="1" u="sng">
                <a:solidFill>
                  <a:schemeClr val="tx1"/>
                </a:solidFill>
                <a:latin typeface="Arial" charset="0"/>
              </a:defRPr>
            </a:lvl4pPr>
            <a:lvl5pPr marL="2057400" indent="-228600" eaLnBrk="0" hangingPunct="0">
              <a:defRPr sz="2800" b="1" u="sng">
                <a:solidFill>
                  <a:schemeClr val="tx1"/>
                </a:solidFill>
                <a:latin typeface="Arial" charset="0"/>
              </a:defRPr>
            </a:lvl5pPr>
            <a:lvl6pPr marL="2514600" indent="-228600" eaLnBrk="0" fontAlgn="base" hangingPunct="0">
              <a:spcBef>
                <a:spcPct val="0"/>
              </a:spcBef>
              <a:spcAft>
                <a:spcPct val="0"/>
              </a:spcAft>
              <a:defRPr sz="2800" b="1" u="sng">
                <a:solidFill>
                  <a:schemeClr val="tx1"/>
                </a:solidFill>
                <a:latin typeface="Arial" charset="0"/>
              </a:defRPr>
            </a:lvl6pPr>
            <a:lvl7pPr marL="2971800" indent="-228600" eaLnBrk="0" fontAlgn="base" hangingPunct="0">
              <a:spcBef>
                <a:spcPct val="0"/>
              </a:spcBef>
              <a:spcAft>
                <a:spcPct val="0"/>
              </a:spcAft>
              <a:defRPr sz="2800" b="1" u="sng">
                <a:solidFill>
                  <a:schemeClr val="tx1"/>
                </a:solidFill>
                <a:latin typeface="Arial" charset="0"/>
              </a:defRPr>
            </a:lvl7pPr>
            <a:lvl8pPr marL="3429000" indent="-228600" eaLnBrk="0" fontAlgn="base" hangingPunct="0">
              <a:spcBef>
                <a:spcPct val="0"/>
              </a:spcBef>
              <a:spcAft>
                <a:spcPct val="0"/>
              </a:spcAft>
              <a:defRPr sz="2800" b="1" u="sng">
                <a:solidFill>
                  <a:schemeClr val="tx1"/>
                </a:solidFill>
                <a:latin typeface="Arial" charset="0"/>
              </a:defRPr>
            </a:lvl8pPr>
            <a:lvl9pPr marL="3886200" indent="-228600" eaLnBrk="0" fontAlgn="base" hangingPunct="0">
              <a:spcBef>
                <a:spcPct val="0"/>
              </a:spcBef>
              <a:spcAft>
                <a:spcPct val="0"/>
              </a:spcAft>
              <a:defRPr sz="2800" b="1" u="sng">
                <a:solidFill>
                  <a:schemeClr val="tx1"/>
                </a:solidFill>
                <a:latin typeface="Arial" charset="0"/>
              </a:defRPr>
            </a:lvl9pPr>
          </a:lstStyle>
          <a:p>
            <a:pPr eaLnBrk="1" hangingPunct="1">
              <a:defRPr/>
            </a:pPr>
            <a:endParaRPr lang="en-US" sz="1800" b="0" u="none" smtClean="0">
              <a:solidFill>
                <a:srgbClr val="000000"/>
              </a:solidFill>
              <a:latin typeface="Verdana" pitchFamily="34" charset="0"/>
            </a:endParaRPr>
          </a:p>
        </p:txBody>
      </p:sp>
      <p:pic>
        <p:nvPicPr>
          <p:cNvPr id="3" name="Picture 12" descr="tse"/>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8066088" y="6237288"/>
            <a:ext cx="827087" cy="481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Line 14"/>
          <p:cNvSpPr>
            <a:spLocks noChangeShapeType="1"/>
          </p:cNvSpPr>
          <p:nvPr userDrawn="1"/>
        </p:nvSpPr>
        <p:spPr bwMode="auto">
          <a:xfrm>
            <a:off x="0" y="6021388"/>
            <a:ext cx="9144000" cy="0"/>
          </a:xfrm>
          <a:prstGeom prst="line">
            <a:avLst/>
          </a:prstGeom>
          <a:noFill/>
          <a:ln w="19050">
            <a:solidFill>
              <a:srgbClr val="FF0000"/>
            </a:solidFill>
            <a:round/>
            <a:headEnd/>
            <a:tailEnd/>
          </a:ln>
          <a:extLst>
            <a:ext uri="{909E8E84-426E-40DD-AFC4-6F175D3DCCD1}">
              <a14:hiddenFill xmlns:a14="http://schemas.microsoft.com/office/drawing/2010/main">
                <a:noFill/>
              </a14:hiddenFill>
            </a:ext>
          </a:extLst>
        </p:spPr>
        <p:txBody>
          <a:bodyPr/>
          <a:lstStyle/>
          <a:p>
            <a:endParaRPr lang="tr-TR"/>
          </a:p>
        </p:txBody>
      </p:sp>
      <p:sp>
        <p:nvSpPr>
          <p:cNvPr id="5" name="Rectangle 16"/>
          <p:cNvSpPr>
            <a:spLocks noChangeArrowheads="1"/>
          </p:cNvSpPr>
          <p:nvPr/>
        </p:nvSpPr>
        <p:spPr bwMode="auto">
          <a:xfrm>
            <a:off x="0" y="0"/>
            <a:ext cx="9144000" cy="1412875"/>
          </a:xfrm>
          <a:prstGeom prst="rect">
            <a:avLst/>
          </a:prstGeom>
          <a:solidFill>
            <a:srgbClr val="FF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800" b="1" u="sng">
                <a:solidFill>
                  <a:schemeClr val="tx1"/>
                </a:solidFill>
                <a:latin typeface="Arial" panose="020B0604020202020204" pitchFamily="34" charset="0"/>
              </a:defRPr>
            </a:lvl1pPr>
            <a:lvl2pPr marL="742950" indent="-285750" eaLnBrk="0" hangingPunct="0">
              <a:defRPr sz="2800" b="1" u="sng">
                <a:solidFill>
                  <a:schemeClr val="tx1"/>
                </a:solidFill>
                <a:latin typeface="Arial" panose="020B0604020202020204" pitchFamily="34" charset="0"/>
              </a:defRPr>
            </a:lvl2pPr>
            <a:lvl3pPr marL="1143000" indent="-228600" eaLnBrk="0" hangingPunct="0">
              <a:defRPr sz="2800" b="1" u="sng">
                <a:solidFill>
                  <a:schemeClr val="tx1"/>
                </a:solidFill>
                <a:latin typeface="Arial" panose="020B0604020202020204" pitchFamily="34" charset="0"/>
              </a:defRPr>
            </a:lvl3pPr>
            <a:lvl4pPr marL="1600200" indent="-228600" eaLnBrk="0" hangingPunct="0">
              <a:defRPr sz="2800" b="1" u="sng">
                <a:solidFill>
                  <a:schemeClr val="tx1"/>
                </a:solidFill>
                <a:latin typeface="Arial" panose="020B0604020202020204" pitchFamily="34" charset="0"/>
              </a:defRPr>
            </a:lvl4pPr>
            <a:lvl5pPr marL="2057400" indent="-228600" eaLnBrk="0" hangingPunct="0">
              <a:defRPr sz="2800" b="1" u="sng">
                <a:solidFill>
                  <a:schemeClr val="tx1"/>
                </a:solidFill>
                <a:latin typeface="Arial" panose="020B0604020202020204" pitchFamily="34" charset="0"/>
              </a:defRPr>
            </a:lvl5pPr>
            <a:lvl6pPr marL="2514600" indent="-228600" eaLnBrk="0" fontAlgn="base" hangingPunct="0">
              <a:spcBef>
                <a:spcPct val="0"/>
              </a:spcBef>
              <a:spcAft>
                <a:spcPct val="0"/>
              </a:spcAft>
              <a:defRPr sz="2800" b="1" u="sng">
                <a:solidFill>
                  <a:schemeClr val="tx1"/>
                </a:solidFill>
                <a:latin typeface="Arial" panose="020B0604020202020204" pitchFamily="34" charset="0"/>
              </a:defRPr>
            </a:lvl6pPr>
            <a:lvl7pPr marL="2971800" indent="-228600" eaLnBrk="0" fontAlgn="base" hangingPunct="0">
              <a:spcBef>
                <a:spcPct val="0"/>
              </a:spcBef>
              <a:spcAft>
                <a:spcPct val="0"/>
              </a:spcAft>
              <a:defRPr sz="2800" b="1" u="sng">
                <a:solidFill>
                  <a:schemeClr val="tx1"/>
                </a:solidFill>
                <a:latin typeface="Arial" panose="020B0604020202020204" pitchFamily="34" charset="0"/>
              </a:defRPr>
            </a:lvl7pPr>
            <a:lvl8pPr marL="3429000" indent="-228600" eaLnBrk="0" fontAlgn="base" hangingPunct="0">
              <a:spcBef>
                <a:spcPct val="0"/>
              </a:spcBef>
              <a:spcAft>
                <a:spcPct val="0"/>
              </a:spcAft>
              <a:defRPr sz="2800" b="1" u="sng">
                <a:solidFill>
                  <a:schemeClr val="tx1"/>
                </a:solidFill>
                <a:latin typeface="Arial" panose="020B0604020202020204" pitchFamily="34" charset="0"/>
              </a:defRPr>
            </a:lvl8pPr>
            <a:lvl9pPr marL="3886200" indent="-228600" eaLnBrk="0" fontAlgn="base" hangingPunct="0">
              <a:spcBef>
                <a:spcPct val="0"/>
              </a:spcBef>
              <a:spcAft>
                <a:spcPct val="0"/>
              </a:spcAft>
              <a:defRPr sz="2800" b="1" u="sng">
                <a:solidFill>
                  <a:schemeClr val="tx1"/>
                </a:solidFill>
                <a:latin typeface="Arial" panose="020B0604020202020204" pitchFamily="34" charset="0"/>
              </a:defRPr>
            </a:lvl9pPr>
          </a:lstStyle>
          <a:p>
            <a:pPr algn="ctr" eaLnBrk="1" hangingPunct="1">
              <a:defRPr/>
            </a:pPr>
            <a:endParaRPr lang="en-US" sz="5800" b="0" u="none" smtClean="0">
              <a:solidFill>
                <a:srgbClr val="FFFFFF"/>
              </a:solidFill>
              <a:latin typeface="Verdana" panose="020B0604030504040204" pitchFamily="34" charset="0"/>
            </a:endParaRPr>
          </a:p>
        </p:txBody>
      </p:sp>
      <p:sp>
        <p:nvSpPr>
          <p:cNvPr id="6" name="Rectangle 4"/>
          <p:cNvSpPr>
            <a:spLocks noGrp="1" noChangeArrowheads="1"/>
          </p:cNvSpPr>
          <p:nvPr>
            <p:ph type="dt" sz="half" idx="10"/>
          </p:nvPr>
        </p:nvSpPr>
        <p:spPr>
          <a:xfrm>
            <a:off x="457200" y="6248400"/>
            <a:ext cx="2133600" cy="457200"/>
          </a:xfrm>
        </p:spPr>
        <p:txBody>
          <a:bodyPr/>
          <a:lstStyle>
            <a:lvl1pPr>
              <a:defRPr sz="1100" i="0">
                <a:solidFill>
                  <a:srgbClr val="000000"/>
                </a:solidFill>
              </a:defRPr>
            </a:lvl1pPr>
          </a:lstStyle>
          <a:p>
            <a:pPr>
              <a:defRPr/>
            </a:pPr>
            <a:r>
              <a:rPr lang="tr-TR"/>
              <a:t>Kalite bir hayat tarzıdır. </a:t>
            </a:r>
          </a:p>
          <a:p>
            <a:pPr>
              <a:defRPr/>
            </a:pPr>
            <a:endParaRPr lang="tr-TR"/>
          </a:p>
          <a:p>
            <a:pPr>
              <a:defRPr/>
            </a:pPr>
            <a:r>
              <a:rPr lang="tr-TR"/>
              <a:t>	      </a:t>
            </a:r>
          </a:p>
        </p:txBody>
      </p:sp>
      <p:sp>
        <p:nvSpPr>
          <p:cNvPr id="7" name="Rectangle 5"/>
          <p:cNvSpPr>
            <a:spLocks noGrp="1" noChangeArrowheads="1"/>
          </p:cNvSpPr>
          <p:nvPr>
            <p:ph type="ftr" sz="quarter" idx="11"/>
          </p:nvPr>
        </p:nvSpPr>
        <p:spPr>
          <a:xfrm>
            <a:off x="3124200" y="6248400"/>
            <a:ext cx="2895600" cy="457200"/>
          </a:xfrm>
          <a:prstGeom prst="rect">
            <a:avLst/>
          </a:prstGeom>
        </p:spPr>
        <p:txBody>
          <a:bodyPr/>
          <a:lstStyle>
            <a:lvl1pPr eaLnBrk="1" hangingPunct="1">
              <a:defRPr>
                <a:solidFill>
                  <a:srgbClr val="000000"/>
                </a:solidFill>
                <a:effectLst/>
                <a:latin typeface="Arial" charset="0"/>
              </a:defRPr>
            </a:lvl1pPr>
          </a:lstStyle>
          <a:p>
            <a:pPr>
              <a:defRPr/>
            </a:pPr>
            <a:endParaRPr lang="tr-TR"/>
          </a:p>
          <a:p>
            <a:pPr>
              <a:defRPr/>
            </a:pPr>
            <a:endParaRPr lang="tr-TR"/>
          </a:p>
        </p:txBody>
      </p:sp>
      <p:sp>
        <p:nvSpPr>
          <p:cNvPr id="8" name="Rectangle 6"/>
          <p:cNvSpPr>
            <a:spLocks noGrp="1" noChangeArrowheads="1"/>
          </p:cNvSpPr>
          <p:nvPr>
            <p:ph type="sldNum" sz="quarter" idx="12"/>
          </p:nvPr>
        </p:nvSpPr>
        <p:spPr>
          <a:xfrm>
            <a:off x="6553200" y="6248400"/>
            <a:ext cx="1331913" cy="457200"/>
          </a:xfrm>
        </p:spPr>
        <p:txBody>
          <a:bodyPr/>
          <a:lstStyle>
            <a:lvl1pPr>
              <a:defRPr>
                <a:solidFill>
                  <a:srgbClr val="000000"/>
                </a:solidFill>
              </a:defRPr>
            </a:lvl1pPr>
          </a:lstStyle>
          <a:p>
            <a:pPr>
              <a:defRPr/>
            </a:pPr>
            <a:fld id="{6AAF44D6-0CA1-4422-A2DD-D238D9881437}" type="slidenum">
              <a:rPr lang="tr-TR" altLang="tr-TR"/>
              <a:pPr>
                <a:defRPr/>
              </a:pPr>
              <a:t>‹#›</a:t>
            </a:fld>
            <a:endParaRPr lang="tr-TR" altLang="tr-TR"/>
          </a:p>
        </p:txBody>
      </p:sp>
    </p:spTree>
    <p:extLst>
      <p:ext uri="{BB962C8B-B14F-4D97-AF65-F5344CB8AC3E}">
        <p14:creationId xmlns:p14="http://schemas.microsoft.com/office/powerpoint/2010/main" val="3040737116"/>
      </p:ext>
    </p:extLst>
  </p:cSld>
  <p:clrMapOvr>
    <a:masterClrMapping/>
  </p:clrMapOvr>
  <p:transition spd="med"/>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showMasterPhAnim="0" type="obj" preserve="1">
  <p:cSld name="Başlık ve İçerik">
    <p:spTree>
      <p:nvGrpSpPr>
        <p:cNvPr id="1" name=""/>
        <p:cNvGrpSpPr/>
        <p:nvPr/>
      </p:nvGrpSpPr>
      <p:grpSpPr>
        <a:xfrm>
          <a:off x="0" y="0"/>
          <a:ext cx="0" cy="0"/>
          <a:chOff x="0" y="0"/>
          <a:chExt cx="0" cy="0"/>
        </a:xfrm>
      </p:grpSpPr>
      <p:sp>
        <p:nvSpPr>
          <p:cNvPr id="4" name="Line 8"/>
          <p:cNvSpPr>
            <a:spLocks noChangeShapeType="1"/>
          </p:cNvSpPr>
          <p:nvPr/>
        </p:nvSpPr>
        <p:spPr bwMode="auto">
          <a:xfrm>
            <a:off x="457200" y="1125538"/>
            <a:ext cx="8077200" cy="0"/>
          </a:xfrm>
          <a:prstGeom prst="line">
            <a:avLst/>
          </a:prstGeom>
          <a:noFill/>
          <a:ln w="19050">
            <a:solidFill>
              <a:srgbClr val="FF0000"/>
            </a:solidFill>
            <a:round/>
            <a:headEnd/>
            <a:tailEnd/>
          </a:ln>
          <a:extLst>
            <a:ext uri="{909E8E84-426E-40DD-AFC4-6F175D3DCCD1}">
              <a14:hiddenFill xmlns:a14="http://schemas.microsoft.com/office/drawing/2010/main">
                <a:noFill/>
              </a14:hiddenFill>
            </a:ext>
          </a:extLst>
        </p:spPr>
        <p:txBody>
          <a:bodyPr/>
          <a:lstStyle/>
          <a:p>
            <a:endParaRPr lang="tr-TR"/>
          </a:p>
        </p:txBody>
      </p:sp>
      <p:pic>
        <p:nvPicPr>
          <p:cNvPr id="5" name="Picture 11" descr="tse"/>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8101013" y="6188075"/>
            <a:ext cx="827087" cy="481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Line 13"/>
          <p:cNvSpPr>
            <a:spLocks noChangeShapeType="1"/>
          </p:cNvSpPr>
          <p:nvPr userDrawn="1"/>
        </p:nvSpPr>
        <p:spPr bwMode="auto">
          <a:xfrm>
            <a:off x="468313" y="6165850"/>
            <a:ext cx="8675687" cy="0"/>
          </a:xfrm>
          <a:prstGeom prst="line">
            <a:avLst/>
          </a:prstGeom>
          <a:noFill/>
          <a:ln w="19050">
            <a:solidFill>
              <a:srgbClr val="FF0000"/>
            </a:solidFill>
            <a:round/>
            <a:headEnd/>
            <a:tailEnd/>
          </a:ln>
          <a:extLst>
            <a:ext uri="{909E8E84-426E-40DD-AFC4-6F175D3DCCD1}">
              <a14:hiddenFill xmlns:a14="http://schemas.microsoft.com/office/drawing/2010/main">
                <a:noFill/>
              </a14:hiddenFill>
            </a:ext>
          </a:extLst>
        </p:spPr>
        <p:txBody>
          <a:bodyPr/>
          <a:lstStyle/>
          <a:p>
            <a:endParaRPr lang="tr-TR"/>
          </a:p>
        </p:txBody>
      </p:sp>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dirty="0" smtClean="0"/>
              <a:t>Asıl metin stillerini düzenlemek için tıklatın</a:t>
            </a:r>
          </a:p>
          <a:p>
            <a:pPr lvl="1"/>
            <a:r>
              <a:rPr lang="tr-TR" dirty="0" smtClean="0"/>
              <a:t>İkinci düzey</a:t>
            </a:r>
          </a:p>
          <a:p>
            <a:pPr lvl="2"/>
            <a:r>
              <a:rPr lang="tr-TR" dirty="0" smtClean="0"/>
              <a:t>Üçüncü düzey</a:t>
            </a:r>
          </a:p>
          <a:p>
            <a:pPr lvl="3"/>
            <a:r>
              <a:rPr lang="tr-TR" dirty="0" smtClean="0"/>
              <a:t>Dördüncü düzey</a:t>
            </a:r>
          </a:p>
          <a:p>
            <a:pPr lvl="4"/>
            <a:r>
              <a:rPr lang="tr-TR" dirty="0" smtClean="0"/>
              <a:t>Beşinci düzey</a:t>
            </a:r>
            <a:endParaRPr lang="tr-TR" dirty="0"/>
          </a:p>
        </p:txBody>
      </p:sp>
      <p:sp>
        <p:nvSpPr>
          <p:cNvPr id="7" name="3 Veri Yer Tutucusu"/>
          <p:cNvSpPr>
            <a:spLocks noGrp="1"/>
          </p:cNvSpPr>
          <p:nvPr>
            <p:ph type="dt" sz="half" idx="10"/>
          </p:nvPr>
        </p:nvSpPr>
        <p:spPr/>
        <p:txBody>
          <a:bodyPr/>
          <a:lstStyle>
            <a:lvl1pPr>
              <a:defRPr sz="500"/>
            </a:lvl1pPr>
          </a:lstStyle>
          <a:p>
            <a:pPr>
              <a:defRPr/>
            </a:pPr>
            <a:endParaRPr lang="tr-TR"/>
          </a:p>
          <a:p>
            <a:pPr>
              <a:defRPr/>
            </a:pPr>
            <a:r>
              <a:rPr lang="tr-TR"/>
              <a:t>www.tse.org.tr</a:t>
            </a:r>
          </a:p>
        </p:txBody>
      </p:sp>
      <p:sp>
        <p:nvSpPr>
          <p:cNvPr id="8" name="5 Slayt Numarası Yer Tutucusu"/>
          <p:cNvSpPr>
            <a:spLocks noGrp="1"/>
          </p:cNvSpPr>
          <p:nvPr>
            <p:ph type="sldNum" sz="quarter" idx="11"/>
          </p:nvPr>
        </p:nvSpPr>
        <p:spPr/>
        <p:txBody>
          <a:bodyPr/>
          <a:lstStyle>
            <a:lvl1pPr>
              <a:defRPr/>
            </a:lvl1pPr>
          </a:lstStyle>
          <a:p>
            <a:pPr>
              <a:defRPr/>
            </a:pPr>
            <a:fld id="{CC79FB4C-4C7E-4F09-84DB-B946ABCFA257}" type="slidenum">
              <a:rPr lang="tr-TR" altLang="tr-TR"/>
              <a:pPr>
                <a:defRPr/>
              </a:pPr>
              <a:t>‹#›</a:t>
            </a:fld>
            <a:endParaRPr lang="tr-TR" altLang="tr-TR"/>
          </a:p>
        </p:txBody>
      </p:sp>
    </p:spTree>
    <p:extLst>
      <p:ext uri="{BB962C8B-B14F-4D97-AF65-F5344CB8AC3E}">
        <p14:creationId xmlns:p14="http://schemas.microsoft.com/office/powerpoint/2010/main" val="3379439665"/>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par>
                                <p:cTn id="8" presetID="10" presetClass="entr" presetSubtype="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2000"/>
                                        <p:tgtEl>
                                          <p:spTgt spid="5"/>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showMasterPhAnim="0" type="secHead" preserve="1">
  <p:cSld name="Bölüm Üstbilgisi">
    <p:spTree>
      <p:nvGrpSpPr>
        <p:cNvPr id="1" name=""/>
        <p:cNvGrpSpPr/>
        <p:nvPr/>
      </p:nvGrpSpPr>
      <p:grpSpPr>
        <a:xfrm>
          <a:off x="0" y="0"/>
          <a:ext cx="0" cy="0"/>
          <a:chOff x="0" y="0"/>
          <a:chExt cx="0" cy="0"/>
        </a:xfrm>
      </p:grpSpPr>
      <p:sp>
        <p:nvSpPr>
          <p:cNvPr id="4" name="Line 8"/>
          <p:cNvSpPr>
            <a:spLocks noChangeShapeType="1"/>
          </p:cNvSpPr>
          <p:nvPr/>
        </p:nvSpPr>
        <p:spPr bwMode="auto">
          <a:xfrm>
            <a:off x="457200" y="1125538"/>
            <a:ext cx="8077200" cy="0"/>
          </a:xfrm>
          <a:prstGeom prst="line">
            <a:avLst/>
          </a:prstGeom>
          <a:noFill/>
          <a:ln w="19050">
            <a:solidFill>
              <a:srgbClr val="FF0000"/>
            </a:solidFill>
            <a:round/>
            <a:headEnd/>
            <a:tailEnd/>
          </a:ln>
          <a:extLst>
            <a:ext uri="{909E8E84-426E-40DD-AFC4-6F175D3DCCD1}">
              <a14:hiddenFill xmlns:a14="http://schemas.microsoft.com/office/drawing/2010/main">
                <a:noFill/>
              </a14:hiddenFill>
            </a:ext>
          </a:extLst>
        </p:spPr>
        <p:txBody>
          <a:bodyPr/>
          <a:lstStyle/>
          <a:p>
            <a:endParaRPr lang="tr-TR"/>
          </a:p>
        </p:txBody>
      </p:sp>
      <p:pic>
        <p:nvPicPr>
          <p:cNvPr id="5" name="Picture 11" descr="tse"/>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8101013" y="6188075"/>
            <a:ext cx="827087" cy="481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Line 13"/>
          <p:cNvSpPr>
            <a:spLocks noChangeShapeType="1"/>
          </p:cNvSpPr>
          <p:nvPr userDrawn="1"/>
        </p:nvSpPr>
        <p:spPr bwMode="auto">
          <a:xfrm>
            <a:off x="468313" y="6165850"/>
            <a:ext cx="8675687" cy="0"/>
          </a:xfrm>
          <a:prstGeom prst="line">
            <a:avLst/>
          </a:prstGeom>
          <a:noFill/>
          <a:ln w="19050">
            <a:solidFill>
              <a:srgbClr val="FF0000"/>
            </a:solidFill>
            <a:round/>
            <a:headEnd/>
            <a:tailEnd/>
          </a:ln>
          <a:extLst>
            <a:ext uri="{909E8E84-426E-40DD-AFC4-6F175D3DCCD1}">
              <a14:hiddenFill xmlns:a14="http://schemas.microsoft.com/office/drawing/2010/main">
                <a:noFill/>
              </a14:hiddenFill>
            </a:ext>
          </a:extLst>
        </p:spPr>
        <p:txBody>
          <a:bodyPr/>
          <a:lstStyle/>
          <a:p>
            <a:endParaRPr lang="tr-TR"/>
          </a:p>
        </p:txBody>
      </p:sp>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dirty="0" smtClean="0"/>
              <a:t>Asıl başlık stili için tıklatın</a:t>
            </a:r>
            <a:endParaRPr lang="tr-TR" dirty="0"/>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tr-TR" smtClean="0"/>
              <a:t>Asıl metin stillerini düzenlemek için tıklatın</a:t>
            </a:r>
          </a:p>
        </p:txBody>
      </p:sp>
      <p:sp>
        <p:nvSpPr>
          <p:cNvPr id="7" name="3 Veri Yer Tutucusu"/>
          <p:cNvSpPr>
            <a:spLocks noGrp="1"/>
          </p:cNvSpPr>
          <p:nvPr>
            <p:ph type="dt" sz="half" idx="10"/>
          </p:nvPr>
        </p:nvSpPr>
        <p:spPr/>
        <p:txBody>
          <a:bodyPr/>
          <a:lstStyle>
            <a:lvl1pPr>
              <a:defRPr sz="500"/>
            </a:lvl1pPr>
          </a:lstStyle>
          <a:p>
            <a:pPr>
              <a:defRPr/>
            </a:pPr>
            <a:r>
              <a:rPr lang="tr-TR"/>
              <a:t>Quality is a life style.</a:t>
            </a:r>
          </a:p>
          <a:p>
            <a:pPr>
              <a:defRPr/>
            </a:pPr>
            <a:endParaRPr lang="tr-TR"/>
          </a:p>
          <a:p>
            <a:pPr>
              <a:defRPr/>
            </a:pPr>
            <a:r>
              <a:rPr lang="tr-TR"/>
              <a:t>www.tse.org.tr</a:t>
            </a:r>
          </a:p>
        </p:txBody>
      </p:sp>
      <p:sp>
        <p:nvSpPr>
          <p:cNvPr id="8" name="5 Slayt Numarası Yer Tutucusu"/>
          <p:cNvSpPr>
            <a:spLocks noGrp="1"/>
          </p:cNvSpPr>
          <p:nvPr>
            <p:ph type="sldNum" sz="quarter" idx="11"/>
          </p:nvPr>
        </p:nvSpPr>
        <p:spPr/>
        <p:txBody>
          <a:bodyPr/>
          <a:lstStyle>
            <a:lvl1pPr>
              <a:defRPr/>
            </a:lvl1pPr>
          </a:lstStyle>
          <a:p>
            <a:pPr>
              <a:defRPr/>
            </a:pPr>
            <a:fld id="{734778E4-C4E8-444C-BB7A-FC7BDFE1B225}" type="slidenum">
              <a:rPr lang="tr-TR" altLang="tr-TR"/>
              <a:pPr>
                <a:defRPr/>
              </a:pPr>
              <a:t>‹#›</a:t>
            </a:fld>
            <a:endParaRPr lang="tr-TR" altLang="tr-TR"/>
          </a:p>
        </p:txBody>
      </p:sp>
    </p:spTree>
    <p:extLst>
      <p:ext uri="{BB962C8B-B14F-4D97-AF65-F5344CB8AC3E}">
        <p14:creationId xmlns:p14="http://schemas.microsoft.com/office/powerpoint/2010/main" val="491906068"/>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par>
                                <p:cTn id="8" presetID="10" presetClass="entr" presetSubtype="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2000"/>
                                        <p:tgtEl>
                                          <p:spTgt spid="5"/>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showMasterPhAnim="0" type="twoObj" preserve="1">
  <p:cSld name="İki İçerik">
    <p:spTree>
      <p:nvGrpSpPr>
        <p:cNvPr id="1" name=""/>
        <p:cNvGrpSpPr/>
        <p:nvPr/>
      </p:nvGrpSpPr>
      <p:grpSpPr>
        <a:xfrm>
          <a:off x="0" y="0"/>
          <a:ext cx="0" cy="0"/>
          <a:chOff x="0" y="0"/>
          <a:chExt cx="0" cy="0"/>
        </a:xfrm>
      </p:grpSpPr>
      <p:sp>
        <p:nvSpPr>
          <p:cNvPr id="5" name="Line 8"/>
          <p:cNvSpPr>
            <a:spLocks noChangeShapeType="1"/>
          </p:cNvSpPr>
          <p:nvPr/>
        </p:nvSpPr>
        <p:spPr bwMode="auto">
          <a:xfrm>
            <a:off x="457200" y="1125538"/>
            <a:ext cx="8077200" cy="0"/>
          </a:xfrm>
          <a:prstGeom prst="line">
            <a:avLst/>
          </a:prstGeom>
          <a:noFill/>
          <a:ln w="19050">
            <a:solidFill>
              <a:srgbClr val="FF0000"/>
            </a:solidFill>
            <a:round/>
            <a:headEnd/>
            <a:tailEnd/>
          </a:ln>
          <a:extLst>
            <a:ext uri="{909E8E84-426E-40DD-AFC4-6F175D3DCCD1}">
              <a14:hiddenFill xmlns:a14="http://schemas.microsoft.com/office/drawing/2010/main">
                <a:noFill/>
              </a14:hiddenFill>
            </a:ext>
          </a:extLst>
        </p:spPr>
        <p:txBody>
          <a:bodyPr/>
          <a:lstStyle/>
          <a:p>
            <a:endParaRPr lang="tr-TR"/>
          </a:p>
        </p:txBody>
      </p:sp>
      <p:pic>
        <p:nvPicPr>
          <p:cNvPr id="6" name="Picture 11" descr="tse"/>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8101013" y="6188075"/>
            <a:ext cx="827087" cy="481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Line 13"/>
          <p:cNvSpPr>
            <a:spLocks noChangeShapeType="1"/>
          </p:cNvSpPr>
          <p:nvPr userDrawn="1"/>
        </p:nvSpPr>
        <p:spPr bwMode="auto">
          <a:xfrm>
            <a:off x="468313" y="6165850"/>
            <a:ext cx="8675687" cy="0"/>
          </a:xfrm>
          <a:prstGeom prst="line">
            <a:avLst/>
          </a:prstGeom>
          <a:noFill/>
          <a:ln w="19050">
            <a:solidFill>
              <a:srgbClr val="FF0000"/>
            </a:solidFill>
            <a:round/>
            <a:headEnd/>
            <a:tailEnd/>
          </a:ln>
          <a:extLst>
            <a:ext uri="{909E8E84-426E-40DD-AFC4-6F175D3DCCD1}">
              <a14:hiddenFill xmlns:a14="http://schemas.microsoft.com/office/drawing/2010/main">
                <a:noFill/>
              </a14:hiddenFill>
            </a:ext>
          </a:extLst>
        </p:spPr>
        <p:txBody>
          <a:bodyPr/>
          <a:lstStyle/>
          <a:p>
            <a:endParaRPr lang="tr-TR"/>
          </a:p>
        </p:txBody>
      </p:sp>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0" y="1635125"/>
            <a:ext cx="44958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35125"/>
            <a:ext cx="44958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8" name="4 Veri Yer Tutucusu"/>
          <p:cNvSpPr>
            <a:spLocks noGrp="1"/>
          </p:cNvSpPr>
          <p:nvPr>
            <p:ph type="dt" sz="half" idx="10"/>
          </p:nvPr>
        </p:nvSpPr>
        <p:spPr/>
        <p:txBody>
          <a:bodyPr/>
          <a:lstStyle>
            <a:lvl1pPr>
              <a:defRPr sz="500"/>
            </a:lvl1pPr>
          </a:lstStyle>
          <a:p>
            <a:pPr>
              <a:defRPr/>
            </a:pPr>
            <a:r>
              <a:rPr lang="tr-TR"/>
              <a:t>Quality is a life style.</a:t>
            </a:r>
          </a:p>
          <a:p>
            <a:pPr>
              <a:defRPr/>
            </a:pPr>
            <a:endParaRPr lang="tr-TR"/>
          </a:p>
          <a:p>
            <a:pPr>
              <a:defRPr/>
            </a:pPr>
            <a:r>
              <a:rPr lang="tr-TR"/>
              <a:t>www.tse.org.tr</a:t>
            </a:r>
          </a:p>
        </p:txBody>
      </p:sp>
      <p:sp>
        <p:nvSpPr>
          <p:cNvPr id="9" name="6 Slayt Numarası Yer Tutucusu"/>
          <p:cNvSpPr>
            <a:spLocks noGrp="1"/>
          </p:cNvSpPr>
          <p:nvPr>
            <p:ph type="sldNum" sz="quarter" idx="11"/>
          </p:nvPr>
        </p:nvSpPr>
        <p:spPr/>
        <p:txBody>
          <a:bodyPr/>
          <a:lstStyle>
            <a:lvl1pPr>
              <a:defRPr/>
            </a:lvl1pPr>
          </a:lstStyle>
          <a:p>
            <a:pPr>
              <a:defRPr/>
            </a:pPr>
            <a:fld id="{66BE0875-3F6C-4EFA-B880-3D596F0C4383}" type="slidenum">
              <a:rPr lang="tr-TR" altLang="tr-TR"/>
              <a:pPr>
                <a:defRPr/>
              </a:pPr>
              <a:t>‹#›</a:t>
            </a:fld>
            <a:endParaRPr lang="tr-TR" altLang="tr-TR"/>
          </a:p>
        </p:txBody>
      </p:sp>
    </p:spTree>
    <p:extLst>
      <p:ext uri="{BB962C8B-B14F-4D97-AF65-F5344CB8AC3E}">
        <p14:creationId xmlns:p14="http://schemas.microsoft.com/office/powerpoint/2010/main" val="392536510"/>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000"/>
                                        <p:tgtEl>
                                          <p:spTgt spid="5"/>
                                        </p:tgtEl>
                                      </p:cBhvr>
                                    </p:animEffect>
                                  </p:childTnLst>
                                </p:cTn>
                              </p:par>
                              <p:par>
                                <p:cTn id="8" presetID="10" presetClass="entr" presetSubtype="0"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2000"/>
                                        <p:tgtEl>
                                          <p:spTgt spid="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showMasterPhAnim="0" type="twoTxTwoObj" preserve="1">
  <p:cSld name="Karşılaştırma">
    <p:spTree>
      <p:nvGrpSpPr>
        <p:cNvPr id="1" name=""/>
        <p:cNvGrpSpPr/>
        <p:nvPr/>
      </p:nvGrpSpPr>
      <p:grpSpPr>
        <a:xfrm>
          <a:off x="0" y="0"/>
          <a:ext cx="0" cy="0"/>
          <a:chOff x="0" y="0"/>
          <a:chExt cx="0" cy="0"/>
        </a:xfrm>
      </p:grpSpPr>
      <p:sp>
        <p:nvSpPr>
          <p:cNvPr id="7" name="Line 8"/>
          <p:cNvSpPr>
            <a:spLocks noChangeShapeType="1"/>
          </p:cNvSpPr>
          <p:nvPr/>
        </p:nvSpPr>
        <p:spPr bwMode="auto">
          <a:xfrm>
            <a:off x="457200" y="1125538"/>
            <a:ext cx="8077200" cy="0"/>
          </a:xfrm>
          <a:prstGeom prst="line">
            <a:avLst/>
          </a:prstGeom>
          <a:noFill/>
          <a:ln w="19050">
            <a:solidFill>
              <a:srgbClr val="FF0000"/>
            </a:solidFill>
            <a:round/>
            <a:headEnd/>
            <a:tailEnd/>
          </a:ln>
          <a:extLst>
            <a:ext uri="{909E8E84-426E-40DD-AFC4-6F175D3DCCD1}">
              <a14:hiddenFill xmlns:a14="http://schemas.microsoft.com/office/drawing/2010/main">
                <a:noFill/>
              </a14:hiddenFill>
            </a:ext>
          </a:extLst>
        </p:spPr>
        <p:txBody>
          <a:bodyPr/>
          <a:lstStyle/>
          <a:p>
            <a:endParaRPr lang="tr-TR"/>
          </a:p>
        </p:txBody>
      </p:sp>
      <p:pic>
        <p:nvPicPr>
          <p:cNvPr id="8" name="Picture 11" descr="tse"/>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8101013" y="6188075"/>
            <a:ext cx="827087" cy="481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Line 13"/>
          <p:cNvSpPr>
            <a:spLocks noChangeShapeType="1"/>
          </p:cNvSpPr>
          <p:nvPr userDrawn="1"/>
        </p:nvSpPr>
        <p:spPr bwMode="auto">
          <a:xfrm>
            <a:off x="468313" y="6165850"/>
            <a:ext cx="8675687" cy="0"/>
          </a:xfrm>
          <a:prstGeom prst="line">
            <a:avLst/>
          </a:prstGeom>
          <a:noFill/>
          <a:ln w="19050">
            <a:solidFill>
              <a:srgbClr val="FF0000"/>
            </a:solidFill>
            <a:round/>
            <a:headEnd/>
            <a:tailEnd/>
          </a:ln>
          <a:extLst>
            <a:ext uri="{909E8E84-426E-40DD-AFC4-6F175D3DCCD1}">
              <a14:hiddenFill xmlns:a14="http://schemas.microsoft.com/office/drawing/2010/main">
                <a:noFill/>
              </a14:hiddenFill>
            </a:ext>
          </a:extLst>
        </p:spPr>
        <p:txBody>
          <a:bodyPr/>
          <a:lstStyle/>
          <a:p>
            <a:endParaRPr lang="tr-TR"/>
          </a:p>
        </p:txBody>
      </p:sp>
      <p:sp>
        <p:nvSpPr>
          <p:cNvPr id="2" name="1 Başlık"/>
          <p:cNvSpPr>
            <a:spLocks noGrp="1"/>
          </p:cNvSpPr>
          <p:nvPr>
            <p:ph type="title"/>
          </p:nvPr>
        </p:nvSpPr>
        <p:spPr>
          <a:xfrm>
            <a:off x="457200" y="274638"/>
            <a:ext cx="8229600" cy="1143000"/>
          </a:xfrm>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dirty="0" smtClean="0"/>
              <a:t>Asıl metin stillerini düzenlemek için tıklatın</a:t>
            </a:r>
          </a:p>
          <a:p>
            <a:pPr lvl="1"/>
            <a:r>
              <a:rPr lang="tr-TR" dirty="0" smtClean="0"/>
              <a:t>İkinci düzey</a:t>
            </a:r>
          </a:p>
          <a:p>
            <a:pPr lvl="2"/>
            <a:r>
              <a:rPr lang="tr-TR" dirty="0" smtClean="0"/>
              <a:t>Üçüncü düzey</a:t>
            </a:r>
          </a:p>
          <a:p>
            <a:pPr lvl="3"/>
            <a:r>
              <a:rPr lang="tr-TR" dirty="0" smtClean="0"/>
              <a:t>Dördüncü düzey</a:t>
            </a:r>
          </a:p>
          <a:p>
            <a:pPr lvl="4"/>
            <a:r>
              <a:rPr lang="tr-TR" dirty="0" smtClean="0"/>
              <a:t>Beşinci düzey</a:t>
            </a:r>
            <a:endParaRPr lang="tr-TR" dirty="0"/>
          </a:p>
        </p:txBody>
      </p:sp>
      <p:sp>
        <p:nvSpPr>
          <p:cNvPr id="10" name="6 Veri Yer Tutucusu"/>
          <p:cNvSpPr>
            <a:spLocks noGrp="1"/>
          </p:cNvSpPr>
          <p:nvPr>
            <p:ph type="dt" sz="half" idx="10"/>
          </p:nvPr>
        </p:nvSpPr>
        <p:spPr/>
        <p:txBody>
          <a:bodyPr/>
          <a:lstStyle>
            <a:lvl1pPr>
              <a:defRPr sz="500"/>
            </a:lvl1pPr>
          </a:lstStyle>
          <a:p>
            <a:pPr>
              <a:defRPr/>
            </a:pPr>
            <a:r>
              <a:rPr lang="tr-TR"/>
              <a:t>Quality is a life style.</a:t>
            </a:r>
          </a:p>
          <a:p>
            <a:pPr>
              <a:defRPr/>
            </a:pPr>
            <a:endParaRPr lang="tr-TR"/>
          </a:p>
          <a:p>
            <a:pPr>
              <a:defRPr/>
            </a:pPr>
            <a:r>
              <a:rPr lang="tr-TR"/>
              <a:t>www.tse.org.tr</a:t>
            </a:r>
          </a:p>
        </p:txBody>
      </p:sp>
      <p:sp>
        <p:nvSpPr>
          <p:cNvPr id="11" name="8 Slayt Numarası Yer Tutucusu"/>
          <p:cNvSpPr>
            <a:spLocks noGrp="1"/>
          </p:cNvSpPr>
          <p:nvPr>
            <p:ph type="sldNum" sz="quarter" idx="11"/>
          </p:nvPr>
        </p:nvSpPr>
        <p:spPr/>
        <p:txBody>
          <a:bodyPr/>
          <a:lstStyle>
            <a:lvl1pPr>
              <a:defRPr/>
            </a:lvl1pPr>
          </a:lstStyle>
          <a:p>
            <a:pPr>
              <a:defRPr/>
            </a:pPr>
            <a:fld id="{01EE1CAD-67A4-4D8F-BFF5-0485DA8FD077}" type="slidenum">
              <a:rPr lang="tr-TR" altLang="tr-TR"/>
              <a:pPr>
                <a:defRPr/>
              </a:pPr>
              <a:t>‹#›</a:t>
            </a:fld>
            <a:endParaRPr lang="tr-TR" altLang="tr-TR"/>
          </a:p>
        </p:txBody>
      </p:sp>
    </p:spTree>
    <p:extLst>
      <p:ext uri="{BB962C8B-B14F-4D97-AF65-F5344CB8AC3E}">
        <p14:creationId xmlns:p14="http://schemas.microsoft.com/office/powerpoint/2010/main" val="1009591108"/>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2000"/>
                                        <p:tgtEl>
                                          <p:spTgt spid="7"/>
                                        </p:tgtEl>
                                      </p:cBhvr>
                                    </p:animEffect>
                                  </p:childTnLst>
                                </p:cTn>
                              </p:par>
                              <p:par>
                                <p:cTn id="8" presetID="10" presetClass="entr" presetSubtype="0"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2000"/>
                                        <p:tgtEl>
                                          <p:spTgt spid="8"/>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showMasterPhAnim="0" type="titleOnly" preserve="1">
  <p:cSld name="Yalnızca Başlık">
    <p:spTree>
      <p:nvGrpSpPr>
        <p:cNvPr id="1" name=""/>
        <p:cNvGrpSpPr/>
        <p:nvPr/>
      </p:nvGrpSpPr>
      <p:grpSpPr>
        <a:xfrm>
          <a:off x="0" y="0"/>
          <a:ext cx="0" cy="0"/>
          <a:chOff x="0" y="0"/>
          <a:chExt cx="0" cy="0"/>
        </a:xfrm>
      </p:grpSpPr>
      <p:sp>
        <p:nvSpPr>
          <p:cNvPr id="3" name="Line 8"/>
          <p:cNvSpPr>
            <a:spLocks noChangeShapeType="1"/>
          </p:cNvSpPr>
          <p:nvPr/>
        </p:nvSpPr>
        <p:spPr bwMode="auto">
          <a:xfrm>
            <a:off x="457200" y="1125538"/>
            <a:ext cx="8077200" cy="0"/>
          </a:xfrm>
          <a:prstGeom prst="line">
            <a:avLst/>
          </a:prstGeom>
          <a:noFill/>
          <a:ln w="19050">
            <a:solidFill>
              <a:srgbClr val="FF0000"/>
            </a:solidFill>
            <a:round/>
            <a:headEnd/>
            <a:tailEnd/>
          </a:ln>
          <a:extLst>
            <a:ext uri="{909E8E84-426E-40DD-AFC4-6F175D3DCCD1}">
              <a14:hiddenFill xmlns:a14="http://schemas.microsoft.com/office/drawing/2010/main">
                <a:noFill/>
              </a14:hiddenFill>
            </a:ext>
          </a:extLst>
        </p:spPr>
        <p:txBody>
          <a:bodyPr/>
          <a:lstStyle/>
          <a:p>
            <a:endParaRPr lang="tr-TR"/>
          </a:p>
        </p:txBody>
      </p:sp>
      <p:pic>
        <p:nvPicPr>
          <p:cNvPr id="4" name="Picture 11" descr="tse"/>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8101013" y="6188075"/>
            <a:ext cx="827087" cy="481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Line 13"/>
          <p:cNvSpPr>
            <a:spLocks noChangeShapeType="1"/>
          </p:cNvSpPr>
          <p:nvPr userDrawn="1"/>
        </p:nvSpPr>
        <p:spPr bwMode="auto">
          <a:xfrm>
            <a:off x="468313" y="6165850"/>
            <a:ext cx="8675687" cy="0"/>
          </a:xfrm>
          <a:prstGeom prst="line">
            <a:avLst/>
          </a:prstGeom>
          <a:noFill/>
          <a:ln w="19050">
            <a:solidFill>
              <a:srgbClr val="FF0000"/>
            </a:solidFill>
            <a:round/>
            <a:headEnd/>
            <a:tailEnd/>
          </a:ln>
          <a:extLst>
            <a:ext uri="{909E8E84-426E-40DD-AFC4-6F175D3DCCD1}">
              <a14:hiddenFill xmlns:a14="http://schemas.microsoft.com/office/drawing/2010/main">
                <a:noFill/>
              </a14:hiddenFill>
            </a:ext>
          </a:extLst>
        </p:spPr>
        <p:txBody>
          <a:bodyPr/>
          <a:lstStyle/>
          <a:p>
            <a:endParaRPr lang="tr-TR"/>
          </a:p>
        </p:txBody>
      </p:sp>
      <p:sp>
        <p:nvSpPr>
          <p:cNvPr id="2" name="1 Başlık"/>
          <p:cNvSpPr>
            <a:spLocks noGrp="1"/>
          </p:cNvSpPr>
          <p:nvPr>
            <p:ph type="title"/>
          </p:nvPr>
        </p:nvSpPr>
        <p:spPr/>
        <p:txBody>
          <a:bodyPr/>
          <a:lstStyle/>
          <a:p>
            <a:r>
              <a:rPr lang="tr-TR" smtClean="0"/>
              <a:t>Asıl başlık stili için tıklatın</a:t>
            </a:r>
            <a:endParaRPr lang="tr-TR"/>
          </a:p>
        </p:txBody>
      </p:sp>
      <p:sp>
        <p:nvSpPr>
          <p:cNvPr id="6" name="2 Veri Yer Tutucusu"/>
          <p:cNvSpPr>
            <a:spLocks noGrp="1"/>
          </p:cNvSpPr>
          <p:nvPr>
            <p:ph type="dt" sz="half" idx="10"/>
          </p:nvPr>
        </p:nvSpPr>
        <p:spPr/>
        <p:txBody>
          <a:bodyPr/>
          <a:lstStyle>
            <a:lvl1pPr>
              <a:defRPr sz="500"/>
            </a:lvl1pPr>
          </a:lstStyle>
          <a:p>
            <a:pPr>
              <a:defRPr/>
            </a:pPr>
            <a:r>
              <a:rPr lang="tr-TR"/>
              <a:t>Quality is a life style.</a:t>
            </a:r>
          </a:p>
          <a:p>
            <a:pPr>
              <a:defRPr/>
            </a:pPr>
            <a:endParaRPr lang="tr-TR"/>
          </a:p>
          <a:p>
            <a:pPr>
              <a:defRPr/>
            </a:pPr>
            <a:r>
              <a:rPr lang="tr-TR"/>
              <a:t>www.tse.org.tr</a:t>
            </a:r>
          </a:p>
        </p:txBody>
      </p:sp>
      <p:sp>
        <p:nvSpPr>
          <p:cNvPr id="7" name="4 Slayt Numarası Yer Tutucusu"/>
          <p:cNvSpPr>
            <a:spLocks noGrp="1"/>
          </p:cNvSpPr>
          <p:nvPr>
            <p:ph type="sldNum" sz="quarter" idx="11"/>
          </p:nvPr>
        </p:nvSpPr>
        <p:spPr/>
        <p:txBody>
          <a:bodyPr/>
          <a:lstStyle>
            <a:lvl1pPr>
              <a:defRPr/>
            </a:lvl1pPr>
          </a:lstStyle>
          <a:p>
            <a:pPr>
              <a:defRPr/>
            </a:pPr>
            <a:fld id="{8680C484-9EBE-4468-8D0E-6F15A33F33F3}" type="slidenum">
              <a:rPr lang="tr-TR" altLang="tr-TR"/>
              <a:pPr>
                <a:defRPr/>
              </a:pPr>
              <a:t>‹#›</a:t>
            </a:fld>
            <a:endParaRPr lang="tr-TR" altLang="tr-TR"/>
          </a:p>
        </p:txBody>
      </p:sp>
    </p:spTree>
    <p:extLst>
      <p:ext uri="{BB962C8B-B14F-4D97-AF65-F5344CB8AC3E}">
        <p14:creationId xmlns:p14="http://schemas.microsoft.com/office/powerpoint/2010/main" val="2566813945"/>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2000"/>
                                        <p:tgtEl>
                                          <p:spTgt spid="3"/>
                                        </p:tgtEl>
                                      </p:cBhvr>
                                    </p:animEffect>
                                  </p:childTnLst>
                                </p:cTn>
                              </p:par>
                              <p:par>
                                <p:cTn id="8" presetID="10" presetClass="entr" presetSubtype="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2000"/>
                                        <p:tgtEl>
                                          <p:spTgt spid="4"/>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showMasterPhAnim="0" type="blank" preserve="1">
  <p:cSld name="Boş">
    <p:spTree>
      <p:nvGrpSpPr>
        <p:cNvPr id="1" name=""/>
        <p:cNvGrpSpPr/>
        <p:nvPr/>
      </p:nvGrpSpPr>
      <p:grpSpPr>
        <a:xfrm>
          <a:off x="0" y="0"/>
          <a:ext cx="0" cy="0"/>
          <a:chOff x="0" y="0"/>
          <a:chExt cx="0" cy="0"/>
        </a:xfrm>
      </p:grpSpPr>
      <p:sp>
        <p:nvSpPr>
          <p:cNvPr id="2" name="Line 8"/>
          <p:cNvSpPr>
            <a:spLocks noChangeShapeType="1"/>
          </p:cNvSpPr>
          <p:nvPr/>
        </p:nvSpPr>
        <p:spPr bwMode="auto">
          <a:xfrm>
            <a:off x="457200" y="1125538"/>
            <a:ext cx="8077200" cy="0"/>
          </a:xfrm>
          <a:prstGeom prst="line">
            <a:avLst/>
          </a:prstGeom>
          <a:noFill/>
          <a:ln w="19050">
            <a:solidFill>
              <a:srgbClr val="FF0000"/>
            </a:solidFill>
            <a:round/>
            <a:headEnd/>
            <a:tailEnd/>
          </a:ln>
          <a:extLst>
            <a:ext uri="{909E8E84-426E-40DD-AFC4-6F175D3DCCD1}">
              <a14:hiddenFill xmlns:a14="http://schemas.microsoft.com/office/drawing/2010/main">
                <a:noFill/>
              </a14:hiddenFill>
            </a:ext>
          </a:extLst>
        </p:spPr>
        <p:txBody>
          <a:bodyPr/>
          <a:lstStyle/>
          <a:p>
            <a:endParaRPr lang="tr-TR"/>
          </a:p>
        </p:txBody>
      </p:sp>
      <p:pic>
        <p:nvPicPr>
          <p:cNvPr id="3" name="Picture 11" descr="tse"/>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8101013" y="6188075"/>
            <a:ext cx="827087" cy="481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Line 13"/>
          <p:cNvSpPr>
            <a:spLocks noChangeShapeType="1"/>
          </p:cNvSpPr>
          <p:nvPr userDrawn="1"/>
        </p:nvSpPr>
        <p:spPr bwMode="auto">
          <a:xfrm>
            <a:off x="468313" y="6165850"/>
            <a:ext cx="8675687" cy="0"/>
          </a:xfrm>
          <a:prstGeom prst="line">
            <a:avLst/>
          </a:prstGeom>
          <a:noFill/>
          <a:ln w="19050">
            <a:solidFill>
              <a:srgbClr val="FF0000"/>
            </a:solidFill>
            <a:round/>
            <a:headEnd/>
            <a:tailEnd/>
          </a:ln>
          <a:extLst>
            <a:ext uri="{909E8E84-426E-40DD-AFC4-6F175D3DCCD1}">
              <a14:hiddenFill xmlns:a14="http://schemas.microsoft.com/office/drawing/2010/main">
                <a:noFill/>
              </a14:hiddenFill>
            </a:ext>
          </a:extLst>
        </p:spPr>
        <p:txBody>
          <a:bodyPr/>
          <a:lstStyle/>
          <a:p>
            <a:endParaRPr lang="tr-TR"/>
          </a:p>
        </p:txBody>
      </p:sp>
      <p:sp>
        <p:nvSpPr>
          <p:cNvPr id="5" name="1 Veri Yer Tutucusu"/>
          <p:cNvSpPr>
            <a:spLocks noGrp="1"/>
          </p:cNvSpPr>
          <p:nvPr>
            <p:ph type="dt" sz="half" idx="10"/>
          </p:nvPr>
        </p:nvSpPr>
        <p:spPr/>
        <p:txBody>
          <a:bodyPr/>
          <a:lstStyle>
            <a:lvl1pPr>
              <a:defRPr sz="500"/>
            </a:lvl1pPr>
          </a:lstStyle>
          <a:p>
            <a:pPr>
              <a:defRPr/>
            </a:pPr>
            <a:r>
              <a:rPr lang="tr-TR"/>
              <a:t>Quality is a life style.</a:t>
            </a:r>
          </a:p>
          <a:p>
            <a:pPr>
              <a:defRPr/>
            </a:pPr>
            <a:endParaRPr lang="tr-TR"/>
          </a:p>
          <a:p>
            <a:pPr>
              <a:defRPr/>
            </a:pPr>
            <a:r>
              <a:rPr lang="tr-TR"/>
              <a:t>www.tse.org.tr</a:t>
            </a:r>
          </a:p>
        </p:txBody>
      </p:sp>
      <p:sp>
        <p:nvSpPr>
          <p:cNvPr id="6" name="3 Slayt Numarası Yer Tutucusu"/>
          <p:cNvSpPr>
            <a:spLocks noGrp="1"/>
          </p:cNvSpPr>
          <p:nvPr>
            <p:ph type="sldNum" sz="quarter" idx="11"/>
          </p:nvPr>
        </p:nvSpPr>
        <p:spPr/>
        <p:txBody>
          <a:bodyPr/>
          <a:lstStyle>
            <a:lvl1pPr>
              <a:defRPr/>
            </a:lvl1pPr>
          </a:lstStyle>
          <a:p>
            <a:pPr>
              <a:defRPr/>
            </a:pPr>
            <a:fld id="{35C7DA46-6CEB-43FD-A072-88F4F397B919}" type="slidenum">
              <a:rPr lang="tr-TR" altLang="tr-TR"/>
              <a:pPr>
                <a:defRPr/>
              </a:pPr>
              <a:t>‹#›</a:t>
            </a:fld>
            <a:endParaRPr lang="tr-TR" altLang="tr-TR"/>
          </a:p>
        </p:txBody>
      </p:sp>
    </p:spTree>
    <p:extLst>
      <p:ext uri="{BB962C8B-B14F-4D97-AF65-F5344CB8AC3E}">
        <p14:creationId xmlns:p14="http://schemas.microsoft.com/office/powerpoint/2010/main" val="987472042"/>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childTnLst>
                                </p:cTn>
                              </p:par>
                              <p:par>
                                <p:cTn id="8" presetID="10" presetClass="entr" presetSubtype="0"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2000"/>
                                        <p:tgtEl>
                                          <p:spTgt spid="3"/>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showMasterPhAnim="0" type="obj" preserve="1">
  <p:cSld name="Başlık ve İçerik">
    <p:spTree>
      <p:nvGrpSpPr>
        <p:cNvPr id="1" name=""/>
        <p:cNvGrpSpPr/>
        <p:nvPr/>
      </p:nvGrpSpPr>
      <p:grpSpPr>
        <a:xfrm>
          <a:off x="0" y="0"/>
          <a:ext cx="0" cy="0"/>
          <a:chOff x="0" y="0"/>
          <a:chExt cx="0" cy="0"/>
        </a:xfrm>
      </p:grpSpPr>
      <p:sp>
        <p:nvSpPr>
          <p:cNvPr id="4" name="Line 8"/>
          <p:cNvSpPr>
            <a:spLocks noChangeShapeType="1"/>
          </p:cNvSpPr>
          <p:nvPr/>
        </p:nvSpPr>
        <p:spPr bwMode="auto">
          <a:xfrm>
            <a:off x="457200" y="1125538"/>
            <a:ext cx="8077200" cy="0"/>
          </a:xfrm>
          <a:prstGeom prst="line">
            <a:avLst/>
          </a:prstGeom>
          <a:noFill/>
          <a:ln w="19050">
            <a:solidFill>
              <a:srgbClr val="FF0000"/>
            </a:solidFill>
            <a:round/>
            <a:headEnd/>
            <a:tailEnd/>
          </a:ln>
          <a:extLst>
            <a:ext uri="{909E8E84-426E-40DD-AFC4-6F175D3DCCD1}">
              <a14:hiddenFill xmlns:a14="http://schemas.microsoft.com/office/drawing/2010/main">
                <a:noFill/>
              </a14:hiddenFill>
            </a:ext>
          </a:extLst>
        </p:spPr>
        <p:txBody>
          <a:bodyPr/>
          <a:lstStyle/>
          <a:p>
            <a:endParaRPr lang="tr-TR"/>
          </a:p>
        </p:txBody>
      </p:sp>
      <p:pic>
        <p:nvPicPr>
          <p:cNvPr id="5" name="Picture 11" descr="tse"/>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8101013" y="6188075"/>
            <a:ext cx="827087" cy="481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Line 13"/>
          <p:cNvSpPr>
            <a:spLocks noChangeShapeType="1"/>
          </p:cNvSpPr>
          <p:nvPr userDrawn="1"/>
        </p:nvSpPr>
        <p:spPr bwMode="auto">
          <a:xfrm>
            <a:off x="468313" y="6165850"/>
            <a:ext cx="8675687" cy="0"/>
          </a:xfrm>
          <a:prstGeom prst="line">
            <a:avLst/>
          </a:prstGeom>
          <a:noFill/>
          <a:ln w="19050">
            <a:solidFill>
              <a:srgbClr val="FF0000"/>
            </a:solidFill>
            <a:round/>
            <a:headEnd/>
            <a:tailEnd/>
          </a:ln>
          <a:extLst>
            <a:ext uri="{909E8E84-426E-40DD-AFC4-6F175D3DCCD1}">
              <a14:hiddenFill xmlns:a14="http://schemas.microsoft.com/office/drawing/2010/main">
                <a:noFill/>
              </a14:hiddenFill>
            </a:ext>
          </a:extLst>
        </p:spPr>
        <p:txBody>
          <a:bodyPr/>
          <a:lstStyle/>
          <a:p>
            <a:endParaRPr lang="tr-TR"/>
          </a:p>
        </p:txBody>
      </p:sp>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dirty="0" smtClean="0"/>
              <a:t>Asıl metin stillerini düzenlemek için tıklatın</a:t>
            </a:r>
          </a:p>
          <a:p>
            <a:pPr lvl="1"/>
            <a:r>
              <a:rPr lang="tr-TR" dirty="0" smtClean="0"/>
              <a:t>İkinci düzey</a:t>
            </a:r>
          </a:p>
          <a:p>
            <a:pPr lvl="2"/>
            <a:r>
              <a:rPr lang="tr-TR" dirty="0" smtClean="0"/>
              <a:t>Üçüncü düzey</a:t>
            </a:r>
          </a:p>
          <a:p>
            <a:pPr lvl="3"/>
            <a:r>
              <a:rPr lang="tr-TR" dirty="0" smtClean="0"/>
              <a:t>Dördüncü düzey</a:t>
            </a:r>
          </a:p>
          <a:p>
            <a:pPr lvl="4"/>
            <a:r>
              <a:rPr lang="tr-TR" dirty="0" smtClean="0"/>
              <a:t>Beşinci düzey</a:t>
            </a:r>
            <a:endParaRPr lang="tr-TR" dirty="0"/>
          </a:p>
        </p:txBody>
      </p:sp>
      <p:sp>
        <p:nvSpPr>
          <p:cNvPr id="7" name="3 Veri Yer Tutucusu"/>
          <p:cNvSpPr>
            <a:spLocks noGrp="1"/>
          </p:cNvSpPr>
          <p:nvPr>
            <p:ph type="dt" sz="half" idx="10"/>
          </p:nvPr>
        </p:nvSpPr>
        <p:spPr/>
        <p:txBody>
          <a:bodyPr/>
          <a:lstStyle>
            <a:lvl1pPr>
              <a:defRPr sz="500"/>
            </a:lvl1pPr>
          </a:lstStyle>
          <a:p>
            <a:pPr>
              <a:defRPr/>
            </a:pPr>
            <a:endParaRPr lang="tr-TR"/>
          </a:p>
          <a:p>
            <a:pPr>
              <a:defRPr/>
            </a:pPr>
            <a:r>
              <a:rPr lang="tr-TR"/>
              <a:t>www.tse.org.tr</a:t>
            </a:r>
          </a:p>
        </p:txBody>
      </p:sp>
      <p:sp>
        <p:nvSpPr>
          <p:cNvPr id="8" name="5 Slayt Numarası Yer Tutucusu"/>
          <p:cNvSpPr>
            <a:spLocks noGrp="1"/>
          </p:cNvSpPr>
          <p:nvPr>
            <p:ph type="sldNum" sz="quarter" idx="11"/>
          </p:nvPr>
        </p:nvSpPr>
        <p:spPr/>
        <p:txBody>
          <a:bodyPr/>
          <a:lstStyle>
            <a:lvl1pPr>
              <a:defRPr/>
            </a:lvl1pPr>
          </a:lstStyle>
          <a:p>
            <a:pPr>
              <a:defRPr/>
            </a:pPr>
            <a:fld id="{E4956B44-24E2-44A3-AD7C-51E7F9E99F00}" type="slidenum">
              <a:rPr lang="tr-TR" altLang="tr-TR"/>
              <a:pPr>
                <a:defRPr/>
              </a:pPr>
              <a:t>‹#›</a:t>
            </a:fld>
            <a:endParaRPr lang="tr-TR" altLang="tr-TR"/>
          </a:p>
        </p:txBody>
      </p:sp>
    </p:spTree>
    <p:extLst>
      <p:ext uri="{BB962C8B-B14F-4D97-AF65-F5344CB8AC3E}">
        <p14:creationId xmlns:p14="http://schemas.microsoft.com/office/powerpoint/2010/main" val="4113147483"/>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par>
                                <p:cTn id="8" presetID="10" presetClass="entr" presetSubtype="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2000"/>
                                        <p:tgtEl>
                                          <p:spTgt spid="5"/>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showMasterPhAnim="0" type="objTx" preserve="1">
  <p:cSld name="Başlıklı İçerik">
    <p:spTree>
      <p:nvGrpSpPr>
        <p:cNvPr id="1" name=""/>
        <p:cNvGrpSpPr/>
        <p:nvPr/>
      </p:nvGrpSpPr>
      <p:grpSpPr>
        <a:xfrm>
          <a:off x="0" y="0"/>
          <a:ext cx="0" cy="0"/>
          <a:chOff x="0" y="0"/>
          <a:chExt cx="0" cy="0"/>
        </a:xfrm>
      </p:grpSpPr>
      <p:sp>
        <p:nvSpPr>
          <p:cNvPr id="5" name="Line 8"/>
          <p:cNvSpPr>
            <a:spLocks noChangeShapeType="1"/>
          </p:cNvSpPr>
          <p:nvPr/>
        </p:nvSpPr>
        <p:spPr bwMode="auto">
          <a:xfrm>
            <a:off x="457200" y="1125538"/>
            <a:ext cx="8077200" cy="0"/>
          </a:xfrm>
          <a:prstGeom prst="line">
            <a:avLst/>
          </a:prstGeom>
          <a:noFill/>
          <a:ln w="19050">
            <a:solidFill>
              <a:srgbClr val="FF0000"/>
            </a:solidFill>
            <a:round/>
            <a:headEnd/>
            <a:tailEnd/>
          </a:ln>
          <a:extLst>
            <a:ext uri="{909E8E84-426E-40DD-AFC4-6F175D3DCCD1}">
              <a14:hiddenFill xmlns:a14="http://schemas.microsoft.com/office/drawing/2010/main">
                <a:noFill/>
              </a14:hiddenFill>
            </a:ext>
          </a:extLst>
        </p:spPr>
        <p:txBody>
          <a:bodyPr/>
          <a:lstStyle/>
          <a:p>
            <a:endParaRPr lang="tr-TR"/>
          </a:p>
        </p:txBody>
      </p:sp>
      <p:pic>
        <p:nvPicPr>
          <p:cNvPr id="6" name="Picture 11" descr="tse"/>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8101013" y="6188075"/>
            <a:ext cx="827087" cy="481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Line 13"/>
          <p:cNvSpPr>
            <a:spLocks noChangeShapeType="1"/>
          </p:cNvSpPr>
          <p:nvPr userDrawn="1"/>
        </p:nvSpPr>
        <p:spPr bwMode="auto">
          <a:xfrm>
            <a:off x="468313" y="6165850"/>
            <a:ext cx="8675687" cy="0"/>
          </a:xfrm>
          <a:prstGeom prst="line">
            <a:avLst/>
          </a:prstGeom>
          <a:noFill/>
          <a:ln w="19050">
            <a:solidFill>
              <a:srgbClr val="FF0000"/>
            </a:solidFill>
            <a:round/>
            <a:headEnd/>
            <a:tailEnd/>
          </a:ln>
          <a:extLst>
            <a:ext uri="{909E8E84-426E-40DD-AFC4-6F175D3DCCD1}">
              <a14:hiddenFill xmlns:a14="http://schemas.microsoft.com/office/drawing/2010/main">
                <a:noFill/>
              </a14:hiddenFill>
            </a:ext>
          </a:extLst>
        </p:spPr>
        <p:txBody>
          <a:bodyPr/>
          <a:lstStyle/>
          <a:p>
            <a:endParaRPr lang="tr-TR"/>
          </a:p>
        </p:txBody>
      </p:sp>
      <p:sp>
        <p:nvSpPr>
          <p:cNvPr id="2" name="1 Başlık"/>
          <p:cNvSpPr>
            <a:spLocks noGrp="1"/>
          </p:cNvSpPr>
          <p:nvPr>
            <p:ph type="title"/>
          </p:nvPr>
        </p:nvSpPr>
        <p:spPr>
          <a:xfrm>
            <a:off x="457200" y="273050"/>
            <a:ext cx="3008313" cy="1162050"/>
          </a:xfrm>
        </p:spPr>
        <p:txBody>
          <a:bodyPr/>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8" name="4 Veri Yer Tutucusu"/>
          <p:cNvSpPr>
            <a:spLocks noGrp="1"/>
          </p:cNvSpPr>
          <p:nvPr>
            <p:ph type="dt" sz="half" idx="10"/>
          </p:nvPr>
        </p:nvSpPr>
        <p:spPr/>
        <p:txBody>
          <a:bodyPr/>
          <a:lstStyle>
            <a:lvl1pPr>
              <a:defRPr sz="500"/>
            </a:lvl1pPr>
          </a:lstStyle>
          <a:p>
            <a:pPr>
              <a:defRPr/>
            </a:pPr>
            <a:r>
              <a:rPr lang="tr-TR"/>
              <a:t>Quality is a life style.</a:t>
            </a:r>
          </a:p>
          <a:p>
            <a:pPr>
              <a:defRPr/>
            </a:pPr>
            <a:endParaRPr lang="tr-TR"/>
          </a:p>
          <a:p>
            <a:pPr>
              <a:defRPr/>
            </a:pPr>
            <a:r>
              <a:rPr lang="tr-TR"/>
              <a:t>www.tse.org.tr</a:t>
            </a:r>
          </a:p>
        </p:txBody>
      </p:sp>
      <p:sp>
        <p:nvSpPr>
          <p:cNvPr id="9" name="6 Slayt Numarası Yer Tutucusu"/>
          <p:cNvSpPr>
            <a:spLocks noGrp="1"/>
          </p:cNvSpPr>
          <p:nvPr>
            <p:ph type="sldNum" sz="quarter" idx="11"/>
          </p:nvPr>
        </p:nvSpPr>
        <p:spPr/>
        <p:txBody>
          <a:bodyPr/>
          <a:lstStyle>
            <a:lvl1pPr>
              <a:defRPr/>
            </a:lvl1pPr>
          </a:lstStyle>
          <a:p>
            <a:pPr>
              <a:defRPr/>
            </a:pPr>
            <a:fld id="{910ED203-8952-451B-A1FB-178A1BF8EFFE}" type="slidenum">
              <a:rPr lang="tr-TR" altLang="tr-TR"/>
              <a:pPr>
                <a:defRPr/>
              </a:pPr>
              <a:t>‹#›</a:t>
            </a:fld>
            <a:endParaRPr lang="tr-TR" altLang="tr-TR"/>
          </a:p>
        </p:txBody>
      </p:sp>
    </p:spTree>
    <p:extLst>
      <p:ext uri="{BB962C8B-B14F-4D97-AF65-F5344CB8AC3E}">
        <p14:creationId xmlns:p14="http://schemas.microsoft.com/office/powerpoint/2010/main" val="2755971211"/>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000"/>
                                        <p:tgtEl>
                                          <p:spTgt spid="5"/>
                                        </p:tgtEl>
                                      </p:cBhvr>
                                    </p:animEffect>
                                  </p:childTnLst>
                                </p:cTn>
                              </p:par>
                              <p:par>
                                <p:cTn id="8" presetID="10" presetClass="entr" presetSubtype="0"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2000"/>
                                        <p:tgtEl>
                                          <p:spTgt spid="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showMasterPhAnim="0" type="picTx" preserve="1">
  <p:cSld name="Başlıklı Resim">
    <p:spTree>
      <p:nvGrpSpPr>
        <p:cNvPr id="1" name=""/>
        <p:cNvGrpSpPr/>
        <p:nvPr/>
      </p:nvGrpSpPr>
      <p:grpSpPr>
        <a:xfrm>
          <a:off x="0" y="0"/>
          <a:ext cx="0" cy="0"/>
          <a:chOff x="0" y="0"/>
          <a:chExt cx="0" cy="0"/>
        </a:xfrm>
      </p:grpSpPr>
      <p:sp>
        <p:nvSpPr>
          <p:cNvPr id="5" name="Line 8"/>
          <p:cNvSpPr>
            <a:spLocks noChangeShapeType="1"/>
          </p:cNvSpPr>
          <p:nvPr/>
        </p:nvSpPr>
        <p:spPr bwMode="auto">
          <a:xfrm>
            <a:off x="457200" y="1125538"/>
            <a:ext cx="8077200" cy="0"/>
          </a:xfrm>
          <a:prstGeom prst="line">
            <a:avLst/>
          </a:prstGeom>
          <a:noFill/>
          <a:ln w="19050">
            <a:solidFill>
              <a:srgbClr val="FF0000"/>
            </a:solidFill>
            <a:round/>
            <a:headEnd/>
            <a:tailEnd/>
          </a:ln>
          <a:extLst>
            <a:ext uri="{909E8E84-426E-40DD-AFC4-6F175D3DCCD1}">
              <a14:hiddenFill xmlns:a14="http://schemas.microsoft.com/office/drawing/2010/main">
                <a:noFill/>
              </a14:hiddenFill>
            </a:ext>
          </a:extLst>
        </p:spPr>
        <p:txBody>
          <a:bodyPr/>
          <a:lstStyle/>
          <a:p>
            <a:endParaRPr lang="tr-TR"/>
          </a:p>
        </p:txBody>
      </p:sp>
      <p:pic>
        <p:nvPicPr>
          <p:cNvPr id="6" name="Picture 11" descr="tse"/>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8101013" y="6188075"/>
            <a:ext cx="827087" cy="481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Line 13"/>
          <p:cNvSpPr>
            <a:spLocks noChangeShapeType="1"/>
          </p:cNvSpPr>
          <p:nvPr userDrawn="1"/>
        </p:nvSpPr>
        <p:spPr bwMode="auto">
          <a:xfrm>
            <a:off x="468313" y="6165850"/>
            <a:ext cx="8675687" cy="0"/>
          </a:xfrm>
          <a:prstGeom prst="line">
            <a:avLst/>
          </a:prstGeom>
          <a:noFill/>
          <a:ln w="19050">
            <a:solidFill>
              <a:srgbClr val="FF0000"/>
            </a:solidFill>
            <a:round/>
            <a:headEnd/>
            <a:tailEnd/>
          </a:ln>
          <a:extLst>
            <a:ext uri="{909E8E84-426E-40DD-AFC4-6F175D3DCCD1}">
              <a14:hiddenFill xmlns:a14="http://schemas.microsoft.com/office/drawing/2010/main">
                <a:noFill/>
              </a14:hiddenFill>
            </a:ext>
          </a:extLst>
        </p:spPr>
        <p:txBody>
          <a:bodyPr/>
          <a:lstStyle/>
          <a:p>
            <a:endParaRPr lang="tr-TR"/>
          </a:p>
        </p:txBody>
      </p:sp>
      <p:sp>
        <p:nvSpPr>
          <p:cNvPr id="2" name="1 Başlık"/>
          <p:cNvSpPr>
            <a:spLocks noGrp="1"/>
          </p:cNvSpPr>
          <p:nvPr>
            <p:ph type="title"/>
          </p:nvPr>
        </p:nvSpPr>
        <p:spPr>
          <a:xfrm>
            <a:off x="1792288" y="4800600"/>
            <a:ext cx="5486400" cy="566738"/>
          </a:xfrm>
        </p:spPr>
        <p:txBody>
          <a:bodyPr/>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tr-TR" noProof="0" smtClean="0"/>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8" name="4 Veri Yer Tutucusu"/>
          <p:cNvSpPr>
            <a:spLocks noGrp="1"/>
          </p:cNvSpPr>
          <p:nvPr>
            <p:ph type="dt" sz="half" idx="10"/>
          </p:nvPr>
        </p:nvSpPr>
        <p:spPr/>
        <p:txBody>
          <a:bodyPr/>
          <a:lstStyle>
            <a:lvl1pPr>
              <a:defRPr sz="500"/>
            </a:lvl1pPr>
          </a:lstStyle>
          <a:p>
            <a:pPr>
              <a:defRPr/>
            </a:pPr>
            <a:r>
              <a:rPr lang="tr-TR"/>
              <a:t>Quality is a life style.</a:t>
            </a:r>
          </a:p>
          <a:p>
            <a:pPr>
              <a:defRPr/>
            </a:pPr>
            <a:endParaRPr lang="tr-TR"/>
          </a:p>
          <a:p>
            <a:pPr>
              <a:defRPr/>
            </a:pPr>
            <a:r>
              <a:rPr lang="tr-TR"/>
              <a:t>www.tse.org.tr</a:t>
            </a:r>
          </a:p>
        </p:txBody>
      </p:sp>
      <p:sp>
        <p:nvSpPr>
          <p:cNvPr id="9" name="6 Slayt Numarası Yer Tutucusu"/>
          <p:cNvSpPr>
            <a:spLocks noGrp="1"/>
          </p:cNvSpPr>
          <p:nvPr>
            <p:ph type="sldNum" sz="quarter" idx="11"/>
          </p:nvPr>
        </p:nvSpPr>
        <p:spPr/>
        <p:txBody>
          <a:bodyPr/>
          <a:lstStyle>
            <a:lvl1pPr>
              <a:defRPr/>
            </a:lvl1pPr>
          </a:lstStyle>
          <a:p>
            <a:pPr>
              <a:defRPr/>
            </a:pPr>
            <a:fld id="{5B13959D-1332-42AA-BD18-C2B64DB18690}" type="slidenum">
              <a:rPr lang="tr-TR" altLang="tr-TR"/>
              <a:pPr>
                <a:defRPr/>
              </a:pPr>
              <a:t>‹#›</a:t>
            </a:fld>
            <a:endParaRPr lang="tr-TR" altLang="tr-TR"/>
          </a:p>
        </p:txBody>
      </p:sp>
    </p:spTree>
    <p:extLst>
      <p:ext uri="{BB962C8B-B14F-4D97-AF65-F5344CB8AC3E}">
        <p14:creationId xmlns:p14="http://schemas.microsoft.com/office/powerpoint/2010/main" val="82348940"/>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000"/>
                                        <p:tgtEl>
                                          <p:spTgt spid="5"/>
                                        </p:tgtEl>
                                      </p:cBhvr>
                                    </p:animEffect>
                                  </p:childTnLst>
                                </p:cTn>
                              </p:par>
                              <p:par>
                                <p:cTn id="8" presetID="10" presetClass="entr" presetSubtype="0"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2000"/>
                                        <p:tgtEl>
                                          <p:spTgt spid="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showMasterPhAnim="0" type="vertTx" preserve="1">
  <p:cSld name="Başlık, Dikey Metin">
    <p:spTree>
      <p:nvGrpSpPr>
        <p:cNvPr id="1" name=""/>
        <p:cNvGrpSpPr/>
        <p:nvPr/>
      </p:nvGrpSpPr>
      <p:grpSpPr>
        <a:xfrm>
          <a:off x="0" y="0"/>
          <a:ext cx="0" cy="0"/>
          <a:chOff x="0" y="0"/>
          <a:chExt cx="0" cy="0"/>
        </a:xfrm>
      </p:grpSpPr>
      <p:sp>
        <p:nvSpPr>
          <p:cNvPr id="4" name="Line 8"/>
          <p:cNvSpPr>
            <a:spLocks noChangeShapeType="1"/>
          </p:cNvSpPr>
          <p:nvPr/>
        </p:nvSpPr>
        <p:spPr bwMode="auto">
          <a:xfrm>
            <a:off x="457200" y="1125538"/>
            <a:ext cx="8077200" cy="0"/>
          </a:xfrm>
          <a:prstGeom prst="line">
            <a:avLst/>
          </a:prstGeom>
          <a:noFill/>
          <a:ln w="19050">
            <a:solidFill>
              <a:srgbClr val="FF0000"/>
            </a:solidFill>
            <a:round/>
            <a:headEnd/>
            <a:tailEnd/>
          </a:ln>
          <a:extLst>
            <a:ext uri="{909E8E84-426E-40DD-AFC4-6F175D3DCCD1}">
              <a14:hiddenFill xmlns:a14="http://schemas.microsoft.com/office/drawing/2010/main">
                <a:noFill/>
              </a14:hiddenFill>
            </a:ext>
          </a:extLst>
        </p:spPr>
        <p:txBody>
          <a:bodyPr/>
          <a:lstStyle/>
          <a:p>
            <a:endParaRPr lang="tr-TR"/>
          </a:p>
        </p:txBody>
      </p:sp>
      <p:pic>
        <p:nvPicPr>
          <p:cNvPr id="5" name="Picture 11" descr="tse"/>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8101013" y="6188075"/>
            <a:ext cx="827087" cy="481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Line 13"/>
          <p:cNvSpPr>
            <a:spLocks noChangeShapeType="1"/>
          </p:cNvSpPr>
          <p:nvPr userDrawn="1"/>
        </p:nvSpPr>
        <p:spPr bwMode="auto">
          <a:xfrm>
            <a:off x="468313" y="6165850"/>
            <a:ext cx="8675687" cy="0"/>
          </a:xfrm>
          <a:prstGeom prst="line">
            <a:avLst/>
          </a:prstGeom>
          <a:noFill/>
          <a:ln w="19050">
            <a:solidFill>
              <a:srgbClr val="FF0000"/>
            </a:solidFill>
            <a:round/>
            <a:headEnd/>
            <a:tailEnd/>
          </a:ln>
          <a:extLst>
            <a:ext uri="{909E8E84-426E-40DD-AFC4-6F175D3DCCD1}">
              <a14:hiddenFill xmlns:a14="http://schemas.microsoft.com/office/drawing/2010/main">
                <a:noFill/>
              </a14:hiddenFill>
            </a:ext>
          </a:extLst>
        </p:spPr>
        <p:txBody>
          <a:bodyPr/>
          <a:lstStyle/>
          <a:p>
            <a:endParaRPr lang="tr-TR"/>
          </a:p>
        </p:txBody>
      </p:sp>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3 Veri Yer Tutucusu"/>
          <p:cNvSpPr>
            <a:spLocks noGrp="1"/>
          </p:cNvSpPr>
          <p:nvPr>
            <p:ph type="dt" sz="half" idx="10"/>
          </p:nvPr>
        </p:nvSpPr>
        <p:spPr/>
        <p:txBody>
          <a:bodyPr/>
          <a:lstStyle>
            <a:lvl1pPr>
              <a:defRPr sz="500"/>
            </a:lvl1pPr>
          </a:lstStyle>
          <a:p>
            <a:pPr>
              <a:defRPr/>
            </a:pPr>
            <a:r>
              <a:rPr lang="tr-TR"/>
              <a:t>Quality is a life style.</a:t>
            </a:r>
          </a:p>
          <a:p>
            <a:pPr>
              <a:defRPr/>
            </a:pPr>
            <a:endParaRPr lang="tr-TR"/>
          </a:p>
          <a:p>
            <a:pPr>
              <a:defRPr/>
            </a:pPr>
            <a:r>
              <a:rPr lang="tr-TR"/>
              <a:t>www.tse.org.tr</a:t>
            </a:r>
          </a:p>
        </p:txBody>
      </p:sp>
      <p:sp>
        <p:nvSpPr>
          <p:cNvPr id="8" name="5 Slayt Numarası Yer Tutucusu"/>
          <p:cNvSpPr>
            <a:spLocks noGrp="1"/>
          </p:cNvSpPr>
          <p:nvPr>
            <p:ph type="sldNum" sz="quarter" idx="11"/>
          </p:nvPr>
        </p:nvSpPr>
        <p:spPr/>
        <p:txBody>
          <a:bodyPr/>
          <a:lstStyle>
            <a:lvl1pPr>
              <a:defRPr/>
            </a:lvl1pPr>
          </a:lstStyle>
          <a:p>
            <a:pPr>
              <a:defRPr/>
            </a:pPr>
            <a:fld id="{9C156C80-C9F4-4B94-BCEE-89B624AEAD25}" type="slidenum">
              <a:rPr lang="tr-TR" altLang="tr-TR"/>
              <a:pPr>
                <a:defRPr/>
              </a:pPr>
              <a:t>‹#›</a:t>
            </a:fld>
            <a:endParaRPr lang="tr-TR" altLang="tr-TR"/>
          </a:p>
        </p:txBody>
      </p:sp>
    </p:spTree>
    <p:extLst>
      <p:ext uri="{BB962C8B-B14F-4D97-AF65-F5344CB8AC3E}">
        <p14:creationId xmlns:p14="http://schemas.microsoft.com/office/powerpoint/2010/main" val="4182311914"/>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par>
                                <p:cTn id="8" presetID="10" presetClass="entr" presetSubtype="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2000"/>
                                        <p:tgtEl>
                                          <p:spTgt spid="5"/>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showMasterPhAnim="0" type="vertTitleAndTx" preserve="1">
  <p:cSld name="Dikey Başlık ve Metin">
    <p:spTree>
      <p:nvGrpSpPr>
        <p:cNvPr id="1" name=""/>
        <p:cNvGrpSpPr/>
        <p:nvPr/>
      </p:nvGrpSpPr>
      <p:grpSpPr>
        <a:xfrm>
          <a:off x="0" y="0"/>
          <a:ext cx="0" cy="0"/>
          <a:chOff x="0" y="0"/>
          <a:chExt cx="0" cy="0"/>
        </a:xfrm>
      </p:grpSpPr>
      <p:sp>
        <p:nvSpPr>
          <p:cNvPr id="4" name="Line 8"/>
          <p:cNvSpPr>
            <a:spLocks noChangeShapeType="1"/>
          </p:cNvSpPr>
          <p:nvPr/>
        </p:nvSpPr>
        <p:spPr bwMode="auto">
          <a:xfrm>
            <a:off x="457200" y="1125538"/>
            <a:ext cx="8077200" cy="0"/>
          </a:xfrm>
          <a:prstGeom prst="line">
            <a:avLst/>
          </a:prstGeom>
          <a:noFill/>
          <a:ln w="19050">
            <a:solidFill>
              <a:srgbClr val="FF0000"/>
            </a:solidFill>
            <a:round/>
            <a:headEnd/>
            <a:tailEnd/>
          </a:ln>
          <a:extLst>
            <a:ext uri="{909E8E84-426E-40DD-AFC4-6F175D3DCCD1}">
              <a14:hiddenFill xmlns:a14="http://schemas.microsoft.com/office/drawing/2010/main">
                <a:noFill/>
              </a14:hiddenFill>
            </a:ext>
          </a:extLst>
        </p:spPr>
        <p:txBody>
          <a:bodyPr/>
          <a:lstStyle/>
          <a:p>
            <a:endParaRPr lang="tr-TR"/>
          </a:p>
        </p:txBody>
      </p:sp>
      <p:pic>
        <p:nvPicPr>
          <p:cNvPr id="5" name="Picture 11" descr="tse"/>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8101013" y="6188075"/>
            <a:ext cx="827087" cy="481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Line 13"/>
          <p:cNvSpPr>
            <a:spLocks noChangeShapeType="1"/>
          </p:cNvSpPr>
          <p:nvPr userDrawn="1"/>
        </p:nvSpPr>
        <p:spPr bwMode="auto">
          <a:xfrm>
            <a:off x="468313" y="6165850"/>
            <a:ext cx="8675687" cy="0"/>
          </a:xfrm>
          <a:prstGeom prst="line">
            <a:avLst/>
          </a:prstGeom>
          <a:noFill/>
          <a:ln w="19050">
            <a:solidFill>
              <a:srgbClr val="FF0000"/>
            </a:solidFill>
            <a:round/>
            <a:headEnd/>
            <a:tailEnd/>
          </a:ln>
          <a:extLst>
            <a:ext uri="{909E8E84-426E-40DD-AFC4-6F175D3DCCD1}">
              <a14:hiddenFill xmlns:a14="http://schemas.microsoft.com/office/drawing/2010/main">
                <a:noFill/>
              </a14:hiddenFill>
            </a:ext>
          </a:extLst>
        </p:spPr>
        <p:txBody>
          <a:bodyPr/>
          <a:lstStyle/>
          <a:p>
            <a:endParaRPr lang="tr-TR"/>
          </a:p>
        </p:txBody>
      </p:sp>
      <p:sp>
        <p:nvSpPr>
          <p:cNvPr id="2" name="1 Dikey Başlık"/>
          <p:cNvSpPr>
            <a:spLocks noGrp="1"/>
          </p:cNvSpPr>
          <p:nvPr>
            <p:ph type="title" orient="vert"/>
          </p:nvPr>
        </p:nvSpPr>
        <p:spPr>
          <a:xfrm>
            <a:off x="6858000" y="34925"/>
            <a:ext cx="2286000" cy="61309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0" y="34925"/>
            <a:ext cx="6705600" cy="61309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3 Veri Yer Tutucusu"/>
          <p:cNvSpPr>
            <a:spLocks noGrp="1"/>
          </p:cNvSpPr>
          <p:nvPr>
            <p:ph type="dt" sz="half" idx="10"/>
          </p:nvPr>
        </p:nvSpPr>
        <p:spPr/>
        <p:txBody>
          <a:bodyPr/>
          <a:lstStyle>
            <a:lvl1pPr>
              <a:defRPr sz="500"/>
            </a:lvl1pPr>
          </a:lstStyle>
          <a:p>
            <a:pPr>
              <a:defRPr/>
            </a:pPr>
            <a:r>
              <a:rPr lang="tr-TR"/>
              <a:t>Quality is a life style.</a:t>
            </a:r>
          </a:p>
          <a:p>
            <a:pPr>
              <a:defRPr/>
            </a:pPr>
            <a:endParaRPr lang="tr-TR"/>
          </a:p>
          <a:p>
            <a:pPr>
              <a:defRPr/>
            </a:pPr>
            <a:r>
              <a:rPr lang="tr-TR"/>
              <a:t>www.tse.org.tr</a:t>
            </a:r>
          </a:p>
        </p:txBody>
      </p:sp>
      <p:sp>
        <p:nvSpPr>
          <p:cNvPr id="8" name="5 Slayt Numarası Yer Tutucusu"/>
          <p:cNvSpPr>
            <a:spLocks noGrp="1"/>
          </p:cNvSpPr>
          <p:nvPr>
            <p:ph type="sldNum" sz="quarter" idx="11"/>
          </p:nvPr>
        </p:nvSpPr>
        <p:spPr/>
        <p:txBody>
          <a:bodyPr/>
          <a:lstStyle>
            <a:lvl1pPr>
              <a:defRPr/>
            </a:lvl1pPr>
          </a:lstStyle>
          <a:p>
            <a:pPr>
              <a:defRPr/>
            </a:pPr>
            <a:fld id="{2009B07E-2332-493D-A934-1ADB8D1BC99A}" type="slidenum">
              <a:rPr lang="tr-TR" altLang="tr-TR"/>
              <a:pPr>
                <a:defRPr/>
              </a:pPr>
              <a:t>‹#›</a:t>
            </a:fld>
            <a:endParaRPr lang="tr-TR" altLang="tr-TR"/>
          </a:p>
        </p:txBody>
      </p:sp>
    </p:spTree>
    <p:extLst>
      <p:ext uri="{BB962C8B-B14F-4D97-AF65-F5344CB8AC3E}">
        <p14:creationId xmlns:p14="http://schemas.microsoft.com/office/powerpoint/2010/main" val="271958350"/>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par>
                                <p:cTn id="8" presetID="10" presetClass="entr" presetSubtype="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2000"/>
                                        <p:tgtEl>
                                          <p:spTgt spid="5"/>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showMasterPhAnim="0" type="tbl" preserve="1">
  <p:cSld name="Başlık ve Tablo">
    <p:spTree>
      <p:nvGrpSpPr>
        <p:cNvPr id="1" name=""/>
        <p:cNvGrpSpPr/>
        <p:nvPr/>
      </p:nvGrpSpPr>
      <p:grpSpPr>
        <a:xfrm>
          <a:off x="0" y="0"/>
          <a:ext cx="0" cy="0"/>
          <a:chOff x="0" y="0"/>
          <a:chExt cx="0" cy="0"/>
        </a:xfrm>
      </p:grpSpPr>
      <p:sp>
        <p:nvSpPr>
          <p:cNvPr id="4" name="Line 8"/>
          <p:cNvSpPr>
            <a:spLocks noChangeShapeType="1"/>
          </p:cNvSpPr>
          <p:nvPr/>
        </p:nvSpPr>
        <p:spPr bwMode="auto">
          <a:xfrm>
            <a:off x="457200" y="1125538"/>
            <a:ext cx="8077200" cy="0"/>
          </a:xfrm>
          <a:prstGeom prst="line">
            <a:avLst/>
          </a:prstGeom>
          <a:noFill/>
          <a:ln w="19050">
            <a:solidFill>
              <a:srgbClr val="FF0000"/>
            </a:solidFill>
            <a:round/>
            <a:headEnd/>
            <a:tailEnd/>
          </a:ln>
          <a:extLst>
            <a:ext uri="{909E8E84-426E-40DD-AFC4-6F175D3DCCD1}">
              <a14:hiddenFill xmlns:a14="http://schemas.microsoft.com/office/drawing/2010/main">
                <a:noFill/>
              </a14:hiddenFill>
            </a:ext>
          </a:extLst>
        </p:spPr>
        <p:txBody>
          <a:bodyPr/>
          <a:lstStyle/>
          <a:p>
            <a:endParaRPr lang="tr-TR"/>
          </a:p>
        </p:txBody>
      </p:sp>
      <p:pic>
        <p:nvPicPr>
          <p:cNvPr id="5" name="Picture 11" descr="tse"/>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8101013" y="6188075"/>
            <a:ext cx="827087" cy="481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Line 13"/>
          <p:cNvSpPr>
            <a:spLocks noChangeShapeType="1"/>
          </p:cNvSpPr>
          <p:nvPr userDrawn="1"/>
        </p:nvSpPr>
        <p:spPr bwMode="auto">
          <a:xfrm>
            <a:off x="468313" y="6165850"/>
            <a:ext cx="8675687" cy="0"/>
          </a:xfrm>
          <a:prstGeom prst="line">
            <a:avLst/>
          </a:prstGeom>
          <a:noFill/>
          <a:ln w="19050">
            <a:solidFill>
              <a:srgbClr val="FF0000"/>
            </a:solidFill>
            <a:round/>
            <a:headEnd/>
            <a:tailEnd/>
          </a:ln>
          <a:extLst>
            <a:ext uri="{909E8E84-426E-40DD-AFC4-6F175D3DCCD1}">
              <a14:hiddenFill xmlns:a14="http://schemas.microsoft.com/office/drawing/2010/main">
                <a:noFill/>
              </a14:hiddenFill>
            </a:ext>
          </a:extLst>
        </p:spPr>
        <p:txBody>
          <a:bodyPr/>
          <a:lstStyle/>
          <a:p>
            <a:endParaRPr lang="tr-TR"/>
          </a:p>
        </p:txBody>
      </p:sp>
      <p:sp>
        <p:nvSpPr>
          <p:cNvPr id="2" name="1 Başlık"/>
          <p:cNvSpPr>
            <a:spLocks noGrp="1"/>
          </p:cNvSpPr>
          <p:nvPr>
            <p:ph type="title"/>
          </p:nvPr>
        </p:nvSpPr>
        <p:spPr>
          <a:xfrm>
            <a:off x="0" y="34925"/>
            <a:ext cx="9144000" cy="1052513"/>
          </a:xfrm>
        </p:spPr>
        <p:txBody>
          <a:bodyPr/>
          <a:lstStyle/>
          <a:p>
            <a:r>
              <a:rPr lang="tr-TR" smtClean="0"/>
              <a:t>Asıl başlık stili için tıklatın</a:t>
            </a:r>
            <a:endParaRPr lang="tr-TR"/>
          </a:p>
        </p:txBody>
      </p:sp>
      <p:sp>
        <p:nvSpPr>
          <p:cNvPr id="3" name="2 Tablo Yer Tutucusu"/>
          <p:cNvSpPr>
            <a:spLocks noGrp="1"/>
          </p:cNvSpPr>
          <p:nvPr>
            <p:ph type="tbl" idx="1"/>
          </p:nvPr>
        </p:nvSpPr>
        <p:spPr>
          <a:xfrm>
            <a:off x="0" y="1635125"/>
            <a:ext cx="9144000" cy="4530725"/>
          </a:xfrm>
        </p:spPr>
        <p:txBody>
          <a:bodyPr/>
          <a:lstStyle/>
          <a:p>
            <a:pPr lvl="0"/>
            <a:endParaRPr lang="tr-TR" noProof="0" smtClean="0"/>
          </a:p>
        </p:txBody>
      </p:sp>
      <p:sp>
        <p:nvSpPr>
          <p:cNvPr id="7" name="3 Veri Yer Tutucusu"/>
          <p:cNvSpPr>
            <a:spLocks noGrp="1"/>
          </p:cNvSpPr>
          <p:nvPr>
            <p:ph type="dt" sz="half" idx="10"/>
          </p:nvPr>
        </p:nvSpPr>
        <p:spPr/>
        <p:txBody>
          <a:bodyPr/>
          <a:lstStyle>
            <a:lvl1pPr>
              <a:defRPr sz="500"/>
            </a:lvl1pPr>
          </a:lstStyle>
          <a:p>
            <a:pPr>
              <a:defRPr/>
            </a:pPr>
            <a:r>
              <a:rPr lang="tr-TR"/>
              <a:t>Quality is a life style.</a:t>
            </a:r>
          </a:p>
          <a:p>
            <a:pPr>
              <a:defRPr/>
            </a:pPr>
            <a:endParaRPr lang="tr-TR"/>
          </a:p>
          <a:p>
            <a:pPr>
              <a:defRPr/>
            </a:pPr>
            <a:r>
              <a:rPr lang="tr-TR"/>
              <a:t>www.tse.org.tr</a:t>
            </a:r>
          </a:p>
        </p:txBody>
      </p:sp>
      <p:sp>
        <p:nvSpPr>
          <p:cNvPr id="8" name="5 Slayt Numarası Yer Tutucusu"/>
          <p:cNvSpPr>
            <a:spLocks noGrp="1"/>
          </p:cNvSpPr>
          <p:nvPr>
            <p:ph type="sldNum" sz="quarter" idx="11"/>
          </p:nvPr>
        </p:nvSpPr>
        <p:spPr/>
        <p:txBody>
          <a:bodyPr/>
          <a:lstStyle>
            <a:lvl1pPr>
              <a:defRPr/>
            </a:lvl1pPr>
          </a:lstStyle>
          <a:p>
            <a:pPr>
              <a:defRPr/>
            </a:pPr>
            <a:fld id="{962B90D9-6406-4A51-9A01-6606AE50B936}" type="slidenum">
              <a:rPr lang="tr-TR" altLang="tr-TR"/>
              <a:pPr>
                <a:defRPr/>
              </a:pPr>
              <a:t>‹#›</a:t>
            </a:fld>
            <a:endParaRPr lang="tr-TR" altLang="tr-TR"/>
          </a:p>
        </p:txBody>
      </p:sp>
    </p:spTree>
    <p:extLst>
      <p:ext uri="{BB962C8B-B14F-4D97-AF65-F5344CB8AC3E}">
        <p14:creationId xmlns:p14="http://schemas.microsoft.com/office/powerpoint/2010/main" val="974407773"/>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par>
                                <p:cTn id="8" presetID="10" presetClass="entr" presetSubtype="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2000"/>
                                        <p:tgtEl>
                                          <p:spTgt spid="5"/>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aşlık Slaydı">
    <p:spTree>
      <p:nvGrpSpPr>
        <p:cNvPr id="1" name=""/>
        <p:cNvGrpSpPr/>
        <p:nvPr/>
      </p:nvGrpSpPr>
      <p:grpSpPr>
        <a:xfrm>
          <a:off x="0" y="0"/>
          <a:ext cx="0" cy="0"/>
          <a:chOff x="0" y="0"/>
          <a:chExt cx="0" cy="0"/>
        </a:xfrm>
      </p:grpSpPr>
    </p:spTree>
    <p:extLst>
      <p:ext uri="{BB962C8B-B14F-4D97-AF65-F5344CB8AC3E}">
        <p14:creationId xmlns:p14="http://schemas.microsoft.com/office/powerpoint/2010/main" val="3354391222"/>
      </p:ext>
    </p:extLst>
  </p:cSld>
  <p:clrMapOvr>
    <a:masterClrMapping/>
  </p:clrMapOvr>
  <p:transition spd="med">
    <p:wipe dir="d"/>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showMasterPhAnim="0" userDrawn="1">
  <p:cSld name="İçerik">
    <p:spTree>
      <p:nvGrpSpPr>
        <p:cNvPr id="1" name=""/>
        <p:cNvGrpSpPr/>
        <p:nvPr/>
      </p:nvGrpSpPr>
      <p:grpSpPr>
        <a:xfrm>
          <a:off x="0" y="0"/>
          <a:ext cx="0" cy="0"/>
          <a:chOff x="0" y="0"/>
          <a:chExt cx="0" cy="0"/>
        </a:xfrm>
      </p:grpSpPr>
    </p:spTree>
    <p:extLst>
      <p:ext uri="{BB962C8B-B14F-4D97-AF65-F5344CB8AC3E}">
        <p14:creationId xmlns:p14="http://schemas.microsoft.com/office/powerpoint/2010/main" val="1077276918"/>
      </p:ext>
    </p:extLst>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showMasterPhAnim="0" type="secHead" preserve="1">
  <p:cSld name="Bölüm Üstbilgisi">
    <p:spTree>
      <p:nvGrpSpPr>
        <p:cNvPr id="1" name=""/>
        <p:cNvGrpSpPr/>
        <p:nvPr/>
      </p:nvGrpSpPr>
      <p:grpSpPr>
        <a:xfrm>
          <a:off x="0" y="0"/>
          <a:ext cx="0" cy="0"/>
          <a:chOff x="0" y="0"/>
          <a:chExt cx="0" cy="0"/>
        </a:xfrm>
      </p:grpSpPr>
      <p:sp>
        <p:nvSpPr>
          <p:cNvPr id="4" name="Line 8"/>
          <p:cNvSpPr>
            <a:spLocks noChangeShapeType="1"/>
          </p:cNvSpPr>
          <p:nvPr/>
        </p:nvSpPr>
        <p:spPr bwMode="auto">
          <a:xfrm>
            <a:off x="457200" y="1125538"/>
            <a:ext cx="8077200" cy="0"/>
          </a:xfrm>
          <a:prstGeom prst="line">
            <a:avLst/>
          </a:prstGeom>
          <a:noFill/>
          <a:ln w="19050">
            <a:solidFill>
              <a:srgbClr val="FF0000"/>
            </a:solidFill>
            <a:round/>
            <a:headEnd/>
            <a:tailEnd/>
          </a:ln>
          <a:extLst>
            <a:ext uri="{909E8E84-426E-40DD-AFC4-6F175D3DCCD1}">
              <a14:hiddenFill xmlns:a14="http://schemas.microsoft.com/office/drawing/2010/main">
                <a:noFill/>
              </a14:hiddenFill>
            </a:ext>
          </a:extLst>
        </p:spPr>
        <p:txBody>
          <a:bodyPr/>
          <a:lstStyle/>
          <a:p>
            <a:endParaRPr lang="tr-TR"/>
          </a:p>
        </p:txBody>
      </p:sp>
      <p:pic>
        <p:nvPicPr>
          <p:cNvPr id="5" name="Picture 11" descr="tse"/>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8101013" y="6188075"/>
            <a:ext cx="827087" cy="481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Line 13"/>
          <p:cNvSpPr>
            <a:spLocks noChangeShapeType="1"/>
          </p:cNvSpPr>
          <p:nvPr userDrawn="1"/>
        </p:nvSpPr>
        <p:spPr bwMode="auto">
          <a:xfrm>
            <a:off x="468313" y="6165850"/>
            <a:ext cx="8675687" cy="0"/>
          </a:xfrm>
          <a:prstGeom prst="line">
            <a:avLst/>
          </a:prstGeom>
          <a:noFill/>
          <a:ln w="19050">
            <a:solidFill>
              <a:srgbClr val="FF0000"/>
            </a:solidFill>
            <a:round/>
            <a:headEnd/>
            <a:tailEnd/>
          </a:ln>
          <a:extLst>
            <a:ext uri="{909E8E84-426E-40DD-AFC4-6F175D3DCCD1}">
              <a14:hiddenFill xmlns:a14="http://schemas.microsoft.com/office/drawing/2010/main">
                <a:noFill/>
              </a14:hiddenFill>
            </a:ext>
          </a:extLst>
        </p:spPr>
        <p:txBody>
          <a:bodyPr/>
          <a:lstStyle/>
          <a:p>
            <a:endParaRPr lang="tr-TR"/>
          </a:p>
        </p:txBody>
      </p:sp>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dirty="0" smtClean="0"/>
              <a:t>Asıl başlık stili için tıklatın</a:t>
            </a:r>
            <a:endParaRPr lang="tr-TR" dirty="0"/>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tr-TR" smtClean="0"/>
              <a:t>Asıl metin stillerini düzenlemek için tıklatın</a:t>
            </a:r>
          </a:p>
        </p:txBody>
      </p:sp>
      <p:sp>
        <p:nvSpPr>
          <p:cNvPr id="7" name="3 Veri Yer Tutucusu"/>
          <p:cNvSpPr>
            <a:spLocks noGrp="1"/>
          </p:cNvSpPr>
          <p:nvPr>
            <p:ph type="dt" sz="half" idx="10"/>
          </p:nvPr>
        </p:nvSpPr>
        <p:spPr/>
        <p:txBody>
          <a:bodyPr/>
          <a:lstStyle>
            <a:lvl1pPr>
              <a:defRPr sz="500"/>
            </a:lvl1pPr>
          </a:lstStyle>
          <a:p>
            <a:pPr>
              <a:defRPr/>
            </a:pPr>
            <a:r>
              <a:rPr lang="tr-TR"/>
              <a:t>Quality is a life style.</a:t>
            </a:r>
          </a:p>
          <a:p>
            <a:pPr>
              <a:defRPr/>
            </a:pPr>
            <a:endParaRPr lang="tr-TR"/>
          </a:p>
          <a:p>
            <a:pPr>
              <a:defRPr/>
            </a:pPr>
            <a:r>
              <a:rPr lang="tr-TR"/>
              <a:t>www.tse.org.tr</a:t>
            </a:r>
          </a:p>
        </p:txBody>
      </p:sp>
      <p:sp>
        <p:nvSpPr>
          <p:cNvPr id="8" name="5 Slayt Numarası Yer Tutucusu"/>
          <p:cNvSpPr>
            <a:spLocks noGrp="1"/>
          </p:cNvSpPr>
          <p:nvPr>
            <p:ph type="sldNum" sz="quarter" idx="11"/>
          </p:nvPr>
        </p:nvSpPr>
        <p:spPr/>
        <p:txBody>
          <a:bodyPr/>
          <a:lstStyle>
            <a:lvl1pPr>
              <a:defRPr/>
            </a:lvl1pPr>
          </a:lstStyle>
          <a:p>
            <a:pPr>
              <a:defRPr/>
            </a:pPr>
            <a:fld id="{551E03F7-8DE9-48A0-A612-5A183C6DB53A}" type="slidenum">
              <a:rPr lang="tr-TR" altLang="tr-TR"/>
              <a:pPr>
                <a:defRPr/>
              </a:pPr>
              <a:t>‹#›</a:t>
            </a:fld>
            <a:endParaRPr lang="tr-TR" altLang="tr-TR"/>
          </a:p>
        </p:txBody>
      </p:sp>
    </p:spTree>
    <p:extLst>
      <p:ext uri="{BB962C8B-B14F-4D97-AF65-F5344CB8AC3E}">
        <p14:creationId xmlns:p14="http://schemas.microsoft.com/office/powerpoint/2010/main" val="806209869"/>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par>
                                <p:cTn id="8" presetID="10" presetClass="entr" presetSubtype="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2000"/>
                                        <p:tgtEl>
                                          <p:spTgt spid="5"/>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showMasterPhAnim="0" type="twoObj" preserve="1">
  <p:cSld name="İki İçerik">
    <p:spTree>
      <p:nvGrpSpPr>
        <p:cNvPr id="1" name=""/>
        <p:cNvGrpSpPr/>
        <p:nvPr/>
      </p:nvGrpSpPr>
      <p:grpSpPr>
        <a:xfrm>
          <a:off x="0" y="0"/>
          <a:ext cx="0" cy="0"/>
          <a:chOff x="0" y="0"/>
          <a:chExt cx="0" cy="0"/>
        </a:xfrm>
      </p:grpSpPr>
      <p:sp>
        <p:nvSpPr>
          <p:cNvPr id="5" name="Line 8"/>
          <p:cNvSpPr>
            <a:spLocks noChangeShapeType="1"/>
          </p:cNvSpPr>
          <p:nvPr/>
        </p:nvSpPr>
        <p:spPr bwMode="auto">
          <a:xfrm>
            <a:off x="457200" y="1125538"/>
            <a:ext cx="8077200" cy="0"/>
          </a:xfrm>
          <a:prstGeom prst="line">
            <a:avLst/>
          </a:prstGeom>
          <a:noFill/>
          <a:ln w="19050">
            <a:solidFill>
              <a:srgbClr val="FF0000"/>
            </a:solidFill>
            <a:round/>
            <a:headEnd/>
            <a:tailEnd/>
          </a:ln>
          <a:extLst>
            <a:ext uri="{909E8E84-426E-40DD-AFC4-6F175D3DCCD1}">
              <a14:hiddenFill xmlns:a14="http://schemas.microsoft.com/office/drawing/2010/main">
                <a:noFill/>
              </a14:hiddenFill>
            </a:ext>
          </a:extLst>
        </p:spPr>
        <p:txBody>
          <a:bodyPr/>
          <a:lstStyle/>
          <a:p>
            <a:endParaRPr lang="tr-TR"/>
          </a:p>
        </p:txBody>
      </p:sp>
      <p:pic>
        <p:nvPicPr>
          <p:cNvPr id="6" name="Picture 11" descr="tse"/>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8101013" y="6188075"/>
            <a:ext cx="827087" cy="481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Line 13"/>
          <p:cNvSpPr>
            <a:spLocks noChangeShapeType="1"/>
          </p:cNvSpPr>
          <p:nvPr userDrawn="1"/>
        </p:nvSpPr>
        <p:spPr bwMode="auto">
          <a:xfrm>
            <a:off x="468313" y="6165850"/>
            <a:ext cx="8675687" cy="0"/>
          </a:xfrm>
          <a:prstGeom prst="line">
            <a:avLst/>
          </a:prstGeom>
          <a:noFill/>
          <a:ln w="19050">
            <a:solidFill>
              <a:srgbClr val="FF0000"/>
            </a:solidFill>
            <a:round/>
            <a:headEnd/>
            <a:tailEnd/>
          </a:ln>
          <a:extLst>
            <a:ext uri="{909E8E84-426E-40DD-AFC4-6F175D3DCCD1}">
              <a14:hiddenFill xmlns:a14="http://schemas.microsoft.com/office/drawing/2010/main">
                <a:noFill/>
              </a14:hiddenFill>
            </a:ext>
          </a:extLst>
        </p:spPr>
        <p:txBody>
          <a:bodyPr/>
          <a:lstStyle/>
          <a:p>
            <a:endParaRPr lang="tr-TR"/>
          </a:p>
        </p:txBody>
      </p:sp>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0" y="1635125"/>
            <a:ext cx="44958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35125"/>
            <a:ext cx="44958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8" name="4 Veri Yer Tutucusu"/>
          <p:cNvSpPr>
            <a:spLocks noGrp="1"/>
          </p:cNvSpPr>
          <p:nvPr>
            <p:ph type="dt" sz="half" idx="10"/>
          </p:nvPr>
        </p:nvSpPr>
        <p:spPr/>
        <p:txBody>
          <a:bodyPr/>
          <a:lstStyle>
            <a:lvl1pPr>
              <a:defRPr sz="500"/>
            </a:lvl1pPr>
          </a:lstStyle>
          <a:p>
            <a:pPr>
              <a:defRPr/>
            </a:pPr>
            <a:r>
              <a:rPr lang="tr-TR"/>
              <a:t>Quality is a life style.</a:t>
            </a:r>
          </a:p>
          <a:p>
            <a:pPr>
              <a:defRPr/>
            </a:pPr>
            <a:endParaRPr lang="tr-TR"/>
          </a:p>
          <a:p>
            <a:pPr>
              <a:defRPr/>
            </a:pPr>
            <a:r>
              <a:rPr lang="tr-TR"/>
              <a:t>www.tse.org.tr</a:t>
            </a:r>
          </a:p>
        </p:txBody>
      </p:sp>
      <p:sp>
        <p:nvSpPr>
          <p:cNvPr id="9" name="6 Slayt Numarası Yer Tutucusu"/>
          <p:cNvSpPr>
            <a:spLocks noGrp="1"/>
          </p:cNvSpPr>
          <p:nvPr>
            <p:ph type="sldNum" sz="quarter" idx="11"/>
          </p:nvPr>
        </p:nvSpPr>
        <p:spPr/>
        <p:txBody>
          <a:bodyPr/>
          <a:lstStyle>
            <a:lvl1pPr>
              <a:defRPr/>
            </a:lvl1pPr>
          </a:lstStyle>
          <a:p>
            <a:pPr>
              <a:defRPr/>
            </a:pPr>
            <a:fld id="{E3BDD419-0EF2-417B-92BC-E97628DD0143}" type="slidenum">
              <a:rPr lang="tr-TR" altLang="tr-TR"/>
              <a:pPr>
                <a:defRPr/>
              </a:pPr>
              <a:t>‹#›</a:t>
            </a:fld>
            <a:endParaRPr lang="tr-TR" altLang="tr-TR"/>
          </a:p>
        </p:txBody>
      </p:sp>
    </p:spTree>
    <p:extLst>
      <p:ext uri="{BB962C8B-B14F-4D97-AF65-F5344CB8AC3E}">
        <p14:creationId xmlns:p14="http://schemas.microsoft.com/office/powerpoint/2010/main" val="3602542321"/>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000"/>
                                        <p:tgtEl>
                                          <p:spTgt spid="5"/>
                                        </p:tgtEl>
                                      </p:cBhvr>
                                    </p:animEffect>
                                  </p:childTnLst>
                                </p:cTn>
                              </p:par>
                              <p:par>
                                <p:cTn id="8" presetID="10" presetClass="entr" presetSubtype="0"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2000"/>
                                        <p:tgtEl>
                                          <p:spTgt spid="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showMasterPhAnim="0" type="twoTxTwoObj" preserve="1">
  <p:cSld name="Karşılaştırma">
    <p:spTree>
      <p:nvGrpSpPr>
        <p:cNvPr id="1" name=""/>
        <p:cNvGrpSpPr/>
        <p:nvPr/>
      </p:nvGrpSpPr>
      <p:grpSpPr>
        <a:xfrm>
          <a:off x="0" y="0"/>
          <a:ext cx="0" cy="0"/>
          <a:chOff x="0" y="0"/>
          <a:chExt cx="0" cy="0"/>
        </a:xfrm>
      </p:grpSpPr>
      <p:sp>
        <p:nvSpPr>
          <p:cNvPr id="7" name="Line 8"/>
          <p:cNvSpPr>
            <a:spLocks noChangeShapeType="1"/>
          </p:cNvSpPr>
          <p:nvPr/>
        </p:nvSpPr>
        <p:spPr bwMode="auto">
          <a:xfrm>
            <a:off x="457200" y="1125538"/>
            <a:ext cx="8077200" cy="0"/>
          </a:xfrm>
          <a:prstGeom prst="line">
            <a:avLst/>
          </a:prstGeom>
          <a:noFill/>
          <a:ln w="19050">
            <a:solidFill>
              <a:srgbClr val="FF0000"/>
            </a:solidFill>
            <a:round/>
            <a:headEnd/>
            <a:tailEnd/>
          </a:ln>
          <a:extLst>
            <a:ext uri="{909E8E84-426E-40DD-AFC4-6F175D3DCCD1}">
              <a14:hiddenFill xmlns:a14="http://schemas.microsoft.com/office/drawing/2010/main">
                <a:noFill/>
              </a14:hiddenFill>
            </a:ext>
          </a:extLst>
        </p:spPr>
        <p:txBody>
          <a:bodyPr/>
          <a:lstStyle/>
          <a:p>
            <a:endParaRPr lang="tr-TR"/>
          </a:p>
        </p:txBody>
      </p:sp>
      <p:pic>
        <p:nvPicPr>
          <p:cNvPr id="8" name="Picture 11" descr="tse"/>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8101013" y="6188075"/>
            <a:ext cx="827087" cy="481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Line 13"/>
          <p:cNvSpPr>
            <a:spLocks noChangeShapeType="1"/>
          </p:cNvSpPr>
          <p:nvPr userDrawn="1"/>
        </p:nvSpPr>
        <p:spPr bwMode="auto">
          <a:xfrm>
            <a:off x="468313" y="6165850"/>
            <a:ext cx="8675687" cy="0"/>
          </a:xfrm>
          <a:prstGeom prst="line">
            <a:avLst/>
          </a:prstGeom>
          <a:noFill/>
          <a:ln w="19050">
            <a:solidFill>
              <a:srgbClr val="FF0000"/>
            </a:solidFill>
            <a:round/>
            <a:headEnd/>
            <a:tailEnd/>
          </a:ln>
          <a:extLst>
            <a:ext uri="{909E8E84-426E-40DD-AFC4-6F175D3DCCD1}">
              <a14:hiddenFill xmlns:a14="http://schemas.microsoft.com/office/drawing/2010/main">
                <a:noFill/>
              </a14:hiddenFill>
            </a:ext>
          </a:extLst>
        </p:spPr>
        <p:txBody>
          <a:bodyPr/>
          <a:lstStyle/>
          <a:p>
            <a:endParaRPr lang="tr-TR"/>
          </a:p>
        </p:txBody>
      </p:sp>
      <p:sp>
        <p:nvSpPr>
          <p:cNvPr id="2" name="1 Başlık"/>
          <p:cNvSpPr>
            <a:spLocks noGrp="1"/>
          </p:cNvSpPr>
          <p:nvPr>
            <p:ph type="title"/>
          </p:nvPr>
        </p:nvSpPr>
        <p:spPr>
          <a:xfrm>
            <a:off x="457200" y="274638"/>
            <a:ext cx="8229600" cy="1143000"/>
          </a:xfrm>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dirty="0" smtClean="0"/>
              <a:t>Asıl metin stillerini düzenlemek için tıklatın</a:t>
            </a:r>
          </a:p>
          <a:p>
            <a:pPr lvl="1"/>
            <a:r>
              <a:rPr lang="tr-TR" dirty="0" smtClean="0"/>
              <a:t>İkinci düzey</a:t>
            </a:r>
          </a:p>
          <a:p>
            <a:pPr lvl="2"/>
            <a:r>
              <a:rPr lang="tr-TR" dirty="0" smtClean="0"/>
              <a:t>Üçüncü düzey</a:t>
            </a:r>
          </a:p>
          <a:p>
            <a:pPr lvl="3"/>
            <a:r>
              <a:rPr lang="tr-TR" dirty="0" smtClean="0"/>
              <a:t>Dördüncü düzey</a:t>
            </a:r>
          </a:p>
          <a:p>
            <a:pPr lvl="4"/>
            <a:r>
              <a:rPr lang="tr-TR" dirty="0" smtClean="0"/>
              <a:t>Beşinci düzey</a:t>
            </a:r>
            <a:endParaRPr lang="tr-TR" dirty="0"/>
          </a:p>
        </p:txBody>
      </p:sp>
      <p:sp>
        <p:nvSpPr>
          <p:cNvPr id="10" name="6 Veri Yer Tutucusu"/>
          <p:cNvSpPr>
            <a:spLocks noGrp="1"/>
          </p:cNvSpPr>
          <p:nvPr>
            <p:ph type="dt" sz="half" idx="10"/>
          </p:nvPr>
        </p:nvSpPr>
        <p:spPr/>
        <p:txBody>
          <a:bodyPr/>
          <a:lstStyle>
            <a:lvl1pPr>
              <a:defRPr sz="500"/>
            </a:lvl1pPr>
          </a:lstStyle>
          <a:p>
            <a:pPr>
              <a:defRPr/>
            </a:pPr>
            <a:r>
              <a:rPr lang="tr-TR"/>
              <a:t>Quality is a life style.</a:t>
            </a:r>
          </a:p>
          <a:p>
            <a:pPr>
              <a:defRPr/>
            </a:pPr>
            <a:endParaRPr lang="tr-TR"/>
          </a:p>
          <a:p>
            <a:pPr>
              <a:defRPr/>
            </a:pPr>
            <a:r>
              <a:rPr lang="tr-TR"/>
              <a:t>www.tse.org.tr</a:t>
            </a:r>
          </a:p>
        </p:txBody>
      </p:sp>
      <p:sp>
        <p:nvSpPr>
          <p:cNvPr id="11" name="8 Slayt Numarası Yer Tutucusu"/>
          <p:cNvSpPr>
            <a:spLocks noGrp="1"/>
          </p:cNvSpPr>
          <p:nvPr>
            <p:ph type="sldNum" sz="quarter" idx="11"/>
          </p:nvPr>
        </p:nvSpPr>
        <p:spPr/>
        <p:txBody>
          <a:bodyPr/>
          <a:lstStyle>
            <a:lvl1pPr>
              <a:defRPr/>
            </a:lvl1pPr>
          </a:lstStyle>
          <a:p>
            <a:pPr>
              <a:defRPr/>
            </a:pPr>
            <a:fld id="{0899E9DD-8B68-4F2F-B2C4-E3528BB8240D}" type="slidenum">
              <a:rPr lang="tr-TR" altLang="tr-TR"/>
              <a:pPr>
                <a:defRPr/>
              </a:pPr>
              <a:t>‹#›</a:t>
            </a:fld>
            <a:endParaRPr lang="tr-TR" altLang="tr-TR"/>
          </a:p>
        </p:txBody>
      </p:sp>
    </p:spTree>
    <p:extLst>
      <p:ext uri="{BB962C8B-B14F-4D97-AF65-F5344CB8AC3E}">
        <p14:creationId xmlns:p14="http://schemas.microsoft.com/office/powerpoint/2010/main" val="2229237512"/>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2000"/>
                                        <p:tgtEl>
                                          <p:spTgt spid="7"/>
                                        </p:tgtEl>
                                      </p:cBhvr>
                                    </p:animEffect>
                                  </p:childTnLst>
                                </p:cTn>
                              </p:par>
                              <p:par>
                                <p:cTn id="8" presetID="10" presetClass="entr" presetSubtype="0"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2000"/>
                                        <p:tgtEl>
                                          <p:spTgt spid="8"/>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showMasterPhAnim="0" type="titleOnly" preserve="1">
  <p:cSld name="Yalnızca Başlık">
    <p:spTree>
      <p:nvGrpSpPr>
        <p:cNvPr id="1" name=""/>
        <p:cNvGrpSpPr/>
        <p:nvPr/>
      </p:nvGrpSpPr>
      <p:grpSpPr>
        <a:xfrm>
          <a:off x="0" y="0"/>
          <a:ext cx="0" cy="0"/>
          <a:chOff x="0" y="0"/>
          <a:chExt cx="0" cy="0"/>
        </a:xfrm>
      </p:grpSpPr>
      <p:sp>
        <p:nvSpPr>
          <p:cNvPr id="3" name="Line 8"/>
          <p:cNvSpPr>
            <a:spLocks noChangeShapeType="1"/>
          </p:cNvSpPr>
          <p:nvPr/>
        </p:nvSpPr>
        <p:spPr bwMode="auto">
          <a:xfrm>
            <a:off x="457200" y="1125538"/>
            <a:ext cx="8077200" cy="0"/>
          </a:xfrm>
          <a:prstGeom prst="line">
            <a:avLst/>
          </a:prstGeom>
          <a:noFill/>
          <a:ln w="19050">
            <a:solidFill>
              <a:srgbClr val="FF0000"/>
            </a:solidFill>
            <a:round/>
            <a:headEnd/>
            <a:tailEnd/>
          </a:ln>
          <a:extLst>
            <a:ext uri="{909E8E84-426E-40DD-AFC4-6F175D3DCCD1}">
              <a14:hiddenFill xmlns:a14="http://schemas.microsoft.com/office/drawing/2010/main">
                <a:noFill/>
              </a14:hiddenFill>
            </a:ext>
          </a:extLst>
        </p:spPr>
        <p:txBody>
          <a:bodyPr/>
          <a:lstStyle/>
          <a:p>
            <a:endParaRPr lang="tr-TR"/>
          </a:p>
        </p:txBody>
      </p:sp>
      <p:pic>
        <p:nvPicPr>
          <p:cNvPr id="4" name="Picture 11" descr="tse"/>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8101013" y="6188075"/>
            <a:ext cx="827087" cy="481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Line 13"/>
          <p:cNvSpPr>
            <a:spLocks noChangeShapeType="1"/>
          </p:cNvSpPr>
          <p:nvPr userDrawn="1"/>
        </p:nvSpPr>
        <p:spPr bwMode="auto">
          <a:xfrm>
            <a:off x="468313" y="6165850"/>
            <a:ext cx="8675687" cy="0"/>
          </a:xfrm>
          <a:prstGeom prst="line">
            <a:avLst/>
          </a:prstGeom>
          <a:noFill/>
          <a:ln w="19050">
            <a:solidFill>
              <a:srgbClr val="FF0000"/>
            </a:solidFill>
            <a:round/>
            <a:headEnd/>
            <a:tailEnd/>
          </a:ln>
          <a:extLst>
            <a:ext uri="{909E8E84-426E-40DD-AFC4-6F175D3DCCD1}">
              <a14:hiddenFill xmlns:a14="http://schemas.microsoft.com/office/drawing/2010/main">
                <a:noFill/>
              </a14:hiddenFill>
            </a:ext>
          </a:extLst>
        </p:spPr>
        <p:txBody>
          <a:bodyPr/>
          <a:lstStyle/>
          <a:p>
            <a:endParaRPr lang="tr-TR"/>
          </a:p>
        </p:txBody>
      </p:sp>
      <p:sp>
        <p:nvSpPr>
          <p:cNvPr id="2" name="1 Başlık"/>
          <p:cNvSpPr>
            <a:spLocks noGrp="1"/>
          </p:cNvSpPr>
          <p:nvPr>
            <p:ph type="title"/>
          </p:nvPr>
        </p:nvSpPr>
        <p:spPr/>
        <p:txBody>
          <a:bodyPr/>
          <a:lstStyle/>
          <a:p>
            <a:r>
              <a:rPr lang="tr-TR" smtClean="0"/>
              <a:t>Asıl başlık stili için tıklatın</a:t>
            </a:r>
            <a:endParaRPr lang="tr-TR"/>
          </a:p>
        </p:txBody>
      </p:sp>
      <p:sp>
        <p:nvSpPr>
          <p:cNvPr id="6" name="2 Veri Yer Tutucusu"/>
          <p:cNvSpPr>
            <a:spLocks noGrp="1"/>
          </p:cNvSpPr>
          <p:nvPr>
            <p:ph type="dt" sz="half" idx="10"/>
          </p:nvPr>
        </p:nvSpPr>
        <p:spPr/>
        <p:txBody>
          <a:bodyPr/>
          <a:lstStyle>
            <a:lvl1pPr>
              <a:defRPr sz="500"/>
            </a:lvl1pPr>
          </a:lstStyle>
          <a:p>
            <a:pPr>
              <a:defRPr/>
            </a:pPr>
            <a:r>
              <a:rPr lang="tr-TR"/>
              <a:t>Quality is a life style.</a:t>
            </a:r>
          </a:p>
          <a:p>
            <a:pPr>
              <a:defRPr/>
            </a:pPr>
            <a:endParaRPr lang="tr-TR"/>
          </a:p>
          <a:p>
            <a:pPr>
              <a:defRPr/>
            </a:pPr>
            <a:r>
              <a:rPr lang="tr-TR"/>
              <a:t>www.tse.org.tr</a:t>
            </a:r>
          </a:p>
        </p:txBody>
      </p:sp>
      <p:sp>
        <p:nvSpPr>
          <p:cNvPr id="7" name="4 Slayt Numarası Yer Tutucusu"/>
          <p:cNvSpPr>
            <a:spLocks noGrp="1"/>
          </p:cNvSpPr>
          <p:nvPr>
            <p:ph type="sldNum" sz="quarter" idx="11"/>
          </p:nvPr>
        </p:nvSpPr>
        <p:spPr/>
        <p:txBody>
          <a:bodyPr/>
          <a:lstStyle>
            <a:lvl1pPr>
              <a:defRPr/>
            </a:lvl1pPr>
          </a:lstStyle>
          <a:p>
            <a:pPr>
              <a:defRPr/>
            </a:pPr>
            <a:fld id="{70DC296C-3EF1-4D41-9EF6-11CBF3FA5AC5}" type="slidenum">
              <a:rPr lang="tr-TR" altLang="tr-TR"/>
              <a:pPr>
                <a:defRPr/>
              </a:pPr>
              <a:t>‹#›</a:t>
            </a:fld>
            <a:endParaRPr lang="tr-TR" altLang="tr-TR"/>
          </a:p>
        </p:txBody>
      </p:sp>
    </p:spTree>
    <p:extLst>
      <p:ext uri="{BB962C8B-B14F-4D97-AF65-F5344CB8AC3E}">
        <p14:creationId xmlns:p14="http://schemas.microsoft.com/office/powerpoint/2010/main" val="430022814"/>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2000"/>
                                        <p:tgtEl>
                                          <p:spTgt spid="3"/>
                                        </p:tgtEl>
                                      </p:cBhvr>
                                    </p:animEffect>
                                  </p:childTnLst>
                                </p:cTn>
                              </p:par>
                              <p:par>
                                <p:cTn id="8" presetID="10" presetClass="entr" presetSubtype="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2000"/>
                                        <p:tgtEl>
                                          <p:spTgt spid="4"/>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showMasterPhAnim="0" type="blank" preserve="1">
  <p:cSld name="Boş">
    <p:spTree>
      <p:nvGrpSpPr>
        <p:cNvPr id="1" name=""/>
        <p:cNvGrpSpPr/>
        <p:nvPr/>
      </p:nvGrpSpPr>
      <p:grpSpPr>
        <a:xfrm>
          <a:off x="0" y="0"/>
          <a:ext cx="0" cy="0"/>
          <a:chOff x="0" y="0"/>
          <a:chExt cx="0" cy="0"/>
        </a:xfrm>
      </p:grpSpPr>
      <p:sp>
        <p:nvSpPr>
          <p:cNvPr id="2" name="Line 8"/>
          <p:cNvSpPr>
            <a:spLocks noChangeShapeType="1"/>
          </p:cNvSpPr>
          <p:nvPr/>
        </p:nvSpPr>
        <p:spPr bwMode="auto">
          <a:xfrm>
            <a:off x="457200" y="1125538"/>
            <a:ext cx="8077200" cy="0"/>
          </a:xfrm>
          <a:prstGeom prst="line">
            <a:avLst/>
          </a:prstGeom>
          <a:noFill/>
          <a:ln w="19050">
            <a:solidFill>
              <a:srgbClr val="FF0000"/>
            </a:solidFill>
            <a:round/>
            <a:headEnd/>
            <a:tailEnd/>
          </a:ln>
          <a:extLst>
            <a:ext uri="{909E8E84-426E-40DD-AFC4-6F175D3DCCD1}">
              <a14:hiddenFill xmlns:a14="http://schemas.microsoft.com/office/drawing/2010/main">
                <a:noFill/>
              </a14:hiddenFill>
            </a:ext>
          </a:extLst>
        </p:spPr>
        <p:txBody>
          <a:bodyPr/>
          <a:lstStyle/>
          <a:p>
            <a:endParaRPr lang="tr-TR"/>
          </a:p>
        </p:txBody>
      </p:sp>
      <p:pic>
        <p:nvPicPr>
          <p:cNvPr id="3" name="Picture 11" descr="tse"/>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8101013" y="6188075"/>
            <a:ext cx="827087" cy="481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Line 13"/>
          <p:cNvSpPr>
            <a:spLocks noChangeShapeType="1"/>
          </p:cNvSpPr>
          <p:nvPr userDrawn="1"/>
        </p:nvSpPr>
        <p:spPr bwMode="auto">
          <a:xfrm>
            <a:off x="468313" y="6165850"/>
            <a:ext cx="8675687" cy="0"/>
          </a:xfrm>
          <a:prstGeom prst="line">
            <a:avLst/>
          </a:prstGeom>
          <a:noFill/>
          <a:ln w="19050">
            <a:solidFill>
              <a:srgbClr val="FF0000"/>
            </a:solidFill>
            <a:round/>
            <a:headEnd/>
            <a:tailEnd/>
          </a:ln>
          <a:extLst>
            <a:ext uri="{909E8E84-426E-40DD-AFC4-6F175D3DCCD1}">
              <a14:hiddenFill xmlns:a14="http://schemas.microsoft.com/office/drawing/2010/main">
                <a:noFill/>
              </a14:hiddenFill>
            </a:ext>
          </a:extLst>
        </p:spPr>
        <p:txBody>
          <a:bodyPr/>
          <a:lstStyle/>
          <a:p>
            <a:endParaRPr lang="tr-TR"/>
          </a:p>
        </p:txBody>
      </p:sp>
      <p:sp>
        <p:nvSpPr>
          <p:cNvPr id="5" name="1 Veri Yer Tutucusu"/>
          <p:cNvSpPr>
            <a:spLocks noGrp="1"/>
          </p:cNvSpPr>
          <p:nvPr>
            <p:ph type="dt" sz="half" idx="10"/>
          </p:nvPr>
        </p:nvSpPr>
        <p:spPr/>
        <p:txBody>
          <a:bodyPr/>
          <a:lstStyle>
            <a:lvl1pPr>
              <a:defRPr sz="500"/>
            </a:lvl1pPr>
          </a:lstStyle>
          <a:p>
            <a:pPr>
              <a:defRPr/>
            </a:pPr>
            <a:r>
              <a:rPr lang="tr-TR"/>
              <a:t>Quality is a life style.</a:t>
            </a:r>
          </a:p>
          <a:p>
            <a:pPr>
              <a:defRPr/>
            </a:pPr>
            <a:endParaRPr lang="tr-TR"/>
          </a:p>
          <a:p>
            <a:pPr>
              <a:defRPr/>
            </a:pPr>
            <a:r>
              <a:rPr lang="tr-TR"/>
              <a:t>www.tse.org.tr</a:t>
            </a:r>
          </a:p>
        </p:txBody>
      </p:sp>
      <p:sp>
        <p:nvSpPr>
          <p:cNvPr id="6" name="3 Slayt Numarası Yer Tutucusu"/>
          <p:cNvSpPr>
            <a:spLocks noGrp="1"/>
          </p:cNvSpPr>
          <p:nvPr>
            <p:ph type="sldNum" sz="quarter" idx="11"/>
          </p:nvPr>
        </p:nvSpPr>
        <p:spPr/>
        <p:txBody>
          <a:bodyPr/>
          <a:lstStyle>
            <a:lvl1pPr>
              <a:defRPr/>
            </a:lvl1pPr>
          </a:lstStyle>
          <a:p>
            <a:pPr>
              <a:defRPr/>
            </a:pPr>
            <a:fld id="{4CF4544B-B95C-40BB-A3B2-82A5C5E7CA54}" type="slidenum">
              <a:rPr lang="tr-TR" altLang="tr-TR"/>
              <a:pPr>
                <a:defRPr/>
              </a:pPr>
              <a:t>‹#›</a:t>
            </a:fld>
            <a:endParaRPr lang="tr-TR" altLang="tr-TR"/>
          </a:p>
        </p:txBody>
      </p:sp>
    </p:spTree>
    <p:extLst>
      <p:ext uri="{BB962C8B-B14F-4D97-AF65-F5344CB8AC3E}">
        <p14:creationId xmlns:p14="http://schemas.microsoft.com/office/powerpoint/2010/main" val="1694835604"/>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childTnLst>
                                </p:cTn>
                              </p:par>
                              <p:par>
                                <p:cTn id="8" presetID="10" presetClass="entr" presetSubtype="0"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2000"/>
                                        <p:tgtEl>
                                          <p:spTgt spid="3"/>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showMasterPhAnim="0" type="objTx" preserve="1">
  <p:cSld name="Başlıklı İçerik">
    <p:spTree>
      <p:nvGrpSpPr>
        <p:cNvPr id="1" name=""/>
        <p:cNvGrpSpPr/>
        <p:nvPr/>
      </p:nvGrpSpPr>
      <p:grpSpPr>
        <a:xfrm>
          <a:off x="0" y="0"/>
          <a:ext cx="0" cy="0"/>
          <a:chOff x="0" y="0"/>
          <a:chExt cx="0" cy="0"/>
        </a:xfrm>
      </p:grpSpPr>
      <p:sp>
        <p:nvSpPr>
          <p:cNvPr id="5" name="Line 8"/>
          <p:cNvSpPr>
            <a:spLocks noChangeShapeType="1"/>
          </p:cNvSpPr>
          <p:nvPr/>
        </p:nvSpPr>
        <p:spPr bwMode="auto">
          <a:xfrm>
            <a:off x="457200" y="1125538"/>
            <a:ext cx="8077200" cy="0"/>
          </a:xfrm>
          <a:prstGeom prst="line">
            <a:avLst/>
          </a:prstGeom>
          <a:noFill/>
          <a:ln w="19050">
            <a:solidFill>
              <a:srgbClr val="FF0000"/>
            </a:solidFill>
            <a:round/>
            <a:headEnd/>
            <a:tailEnd/>
          </a:ln>
          <a:extLst>
            <a:ext uri="{909E8E84-426E-40DD-AFC4-6F175D3DCCD1}">
              <a14:hiddenFill xmlns:a14="http://schemas.microsoft.com/office/drawing/2010/main">
                <a:noFill/>
              </a14:hiddenFill>
            </a:ext>
          </a:extLst>
        </p:spPr>
        <p:txBody>
          <a:bodyPr/>
          <a:lstStyle/>
          <a:p>
            <a:endParaRPr lang="tr-TR"/>
          </a:p>
        </p:txBody>
      </p:sp>
      <p:pic>
        <p:nvPicPr>
          <p:cNvPr id="6" name="Picture 11" descr="tse"/>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8101013" y="6188075"/>
            <a:ext cx="827087" cy="481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Line 13"/>
          <p:cNvSpPr>
            <a:spLocks noChangeShapeType="1"/>
          </p:cNvSpPr>
          <p:nvPr userDrawn="1"/>
        </p:nvSpPr>
        <p:spPr bwMode="auto">
          <a:xfrm>
            <a:off x="468313" y="6165850"/>
            <a:ext cx="8675687" cy="0"/>
          </a:xfrm>
          <a:prstGeom prst="line">
            <a:avLst/>
          </a:prstGeom>
          <a:noFill/>
          <a:ln w="19050">
            <a:solidFill>
              <a:srgbClr val="FF0000"/>
            </a:solidFill>
            <a:round/>
            <a:headEnd/>
            <a:tailEnd/>
          </a:ln>
          <a:extLst>
            <a:ext uri="{909E8E84-426E-40DD-AFC4-6F175D3DCCD1}">
              <a14:hiddenFill xmlns:a14="http://schemas.microsoft.com/office/drawing/2010/main">
                <a:noFill/>
              </a14:hiddenFill>
            </a:ext>
          </a:extLst>
        </p:spPr>
        <p:txBody>
          <a:bodyPr/>
          <a:lstStyle/>
          <a:p>
            <a:endParaRPr lang="tr-TR"/>
          </a:p>
        </p:txBody>
      </p:sp>
      <p:sp>
        <p:nvSpPr>
          <p:cNvPr id="2" name="1 Başlık"/>
          <p:cNvSpPr>
            <a:spLocks noGrp="1"/>
          </p:cNvSpPr>
          <p:nvPr>
            <p:ph type="title"/>
          </p:nvPr>
        </p:nvSpPr>
        <p:spPr>
          <a:xfrm>
            <a:off x="457200" y="273050"/>
            <a:ext cx="3008313" cy="1162050"/>
          </a:xfrm>
        </p:spPr>
        <p:txBody>
          <a:bodyPr/>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8" name="4 Veri Yer Tutucusu"/>
          <p:cNvSpPr>
            <a:spLocks noGrp="1"/>
          </p:cNvSpPr>
          <p:nvPr>
            <p:ph type="dt" sz="half" idx="10"/>
          </p:nvPr>
        </p:nvSpPr>
        <p:spPr/>
        <p:txBody>
          <a:bodyPr/>
          <a:lstStyle>
            <a:lvl1pPr>
              <a:defRPr sz="500"/>
            </a:lvl1pPr>
          </a:lstStyle>
          <a:p>
            <a:pPr>
              <a:defRPr/>
            </a:pPr>
            <a:r>
              <a:rPr lang="tr-TR"/>
              <a:t>Quality is a life style.</a:t>
            </a:r>
          </a:p>
          <a:p>
            <a:pPr>
              <a:defRPr/>
            </a:pPr>
            <a:endParaRPr lang="tr-TR"/>
          </a:p>
          <a:p>
            <a:pPr>
              <a:defRPr/>
            </a:pPr>
            <a:r>
              <a:rPr lang="tr-TR"/>
              <a:t>www.tse.org.tr</a:t>
            </a:r>
          </a:p>
        </p:txBody>
      </p:sp>
      <p:sp>
        <p:nvSpPr>
          <p:cNvPr id="9" name="6 Slayt Numarası Yer Tutucusu"/>
          <p:cNvSpPr>
            <a:spLocks noGrp="1"/>
          </p:cNvSpPr>
          <p:nvPr>
            <p:ph type="sldNum" sz="quarter" idx="11"/>
          </p:nvPr>
        </p:nvSpPr>
        <p:spPr/>
        <p:txBody>
          <a:bodyPr/>
          <a:lstStyle>
            <a:lvl1pPr>
              <a:defRPr/>
            </a:lvl1pPr>
          </a:lstStyle>
          <a:p>
            <a:pPr>
              <a:defRPr/>
            </a:pPr>
            <a:fld id="{DB37092B-7C19-4C8D-A317-FFCDC689DB0D}" type="slidenum">
              <a:rPr lang="tr-TR" altLang="tr-TR"/>
              <a:pPr>
                <a:defRPr/>
              </a:pPr>
              <a:t>‹#›</a:t>
            </a:fld>
            <a:endParaRPr lang="tr-TR" altLang="tr-TR"/>
          </a:p>
        </p:txBody>
      </p:sp>
    </p:spTree>
    <p:extLst>
      <p:ext uri="{BB962C8B-B14F-4D97-AF65-F5344CB8AC3E}">
        <p14:creationId xmlns:p14="http://schemas.microsoft.com/office/powerpoint/2010/main" val="1212942166"/>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000"/>
                                        <p:tgtEl>
                                          <p:spTgt spid="5"/>
                                        </p:tgtEl>
                                      </p:cBhvr>
                                    </p:animEffect>
                                  </p:childTnLst>
                                </p:cTn>
                              </p:par>
                              <p:par>
                                <p:cTn id="8" presetID="10" presetClass="entr" presetSubtype="0"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2000"/>
                                        <p:tgtEl>
                                          <p:spTgt spid="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showMasterPhAnim="0" type="picTx" preserve="1">
  <p:cSld name="Başlıklı Resim">
    <p:spTree>
      <p:nvGrpSpPr>
        <p:cNvPr id="1" name=""/>
        <p:cNvGrpSpPr/>
        <p:nvPr/>
      </p:nvGrpSpPr>
      <p:grpSpPr>
        <a:xfrm>
          <a:off x="0" y="0"/>
          <a:ext cx="0" cy="0"/>
          <a:chOff x="0" y="0"/>
          <a:chExt cx="0" cy="0"/>
        </a:xfrm>
      </p:grpSpPr>
      <p:sp>
        <p:nvSpPr>
          <p:cNvPr id="5" name="Line 8"/>
          <p:cNvSpPr>
            <a:spLocks noChangeShapeType="1"/>
          </p:cNvSpPr>
          <p:nvPr/>
        </p:nvSpPr>
        <p:spPr bwMode="auto">
          <a:xfrm>
            <a:off x="457200" y="1125538"/>
            <a:ext cx="8077200" cy="0"/>
          </a:xfrm>
          <a:prstGeom prst="line">
            <a:avLst/>
          </a:prstGeom>
          <a:noFill/>
          <a:ln w="19050">
            <a:solidFill>
              <a:srgbClr val="FF0000"/>
            </a:solidFill>
            <a:round/>
            <a:headEnd/>
            <a:tailEnd/>
          </a:ln>
          <a:extLst>
            <a:ext uri="{909E8E84-426E-40DD-AFC4-6F175D3DCCD1}">
              <a14:hiddenFill xmlns:a14="http://schemas.microsoft.com/office/drawing/2010/main">
                <a:noFill/>
              </a14:hiddenFill>
            </a:ext>
          </a:extLst>
        </p:spPr>
        <p:txBody>
          <a:bodyPr/>
          <a:lstStyle/>
          <a:p>
            <a:endParaRPr lang="tr-TR"/>
          </a:p>
        </p:txBody>
      </p:sp>
      <p:pic>
        <p:nvPicPr>
          <p:cNvPr id="6" name="Picture 11" descr="tse"/>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8101013" y="6188075"/>
            <a:ext cx="827087" cy="481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Line 13"/>
          <p:cNvSpPr>
            <a:spLocks noChangeShapeType="1"/>
          </p:cNvSpPr>
          <p:nvPr userDrawn="1"/>
        </p:nvSpPr>
        <p:spPr bwMode="auto">
          <a:xfrm>
            <a:off x="468313" y="6165850"/>
            <a:ext cx="8675687" cy="0"/>
          </a:xfrm>
          <a:prstGeom prst="line">
            <a:avLst/>
          </a:prstGeom>
          <a:noFill/>
          <a:ln w="19050">
            <a:solidFill>
              <a:srgbClr val="FF0000"/>
            </a:solidFill>
            <a:round/>
            <a:headEnd/>
            <a:tailEnd/>
          </a:ln>
          <a:extLst>
            <a:ext uri="{909E8E84-426E-40DD-AFC4-6F175D3DCCD1}">
              <a14:hiddenFill xmlns:a14="http://schemas.microsoft.com/office/drawing/2010/main">
                <a:noFill/>
              </a14:hiddenFill>
            </a:ext>
          </a:extLst>
        </p:spPr>
        <p:txBody>
          <a:bodyPr/>
          <a:lstStyle/>
          <a:p>
            <a:endParaRPr lang="tr-TR"/>
          </a:p>
        </p:txBody>
      </p:sp>
      <p:sp>
        <p:nvSpPr>
          <p:cNvPr id="2" name="1 Başlık"/>
          <p:cNvSpPr>
            <a:spLocks noGrp="1"/>
          </p:cNvSpPr>
          <p:nvPr>
            <p:ph type="title"/>
          </p:nvPr>
        </p:nvSpPr>
        <p:spPr>
          <a:xfrm>
            <a:off x="1792288" y="4800600"/>
            <a:ext cx="5486400" cy="566738"/>
          </a:xfrm>
        </p:spPr>
        <p:txBody>
          <a:bodyPr/>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tr-TR" noProof="0" smtClean="0"/>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8" name="4 Veri Yer Tutucusu"/>
          <p:cNvSpPr>
            <a:spLocks noGrp="1"/>
          </p:cNvSpPr>
          <p:nvPr>
            <p:ph type="dt" sz="half" idx="10"/>
          </p:nvPr>
        </p:nvSpPr>
        <p:spPr/>
        <p:txBody>
          <a:bodyPr/>
          <a:lstStyle>
            <a:lvl1pPr>
              <a:defRPr sz="500"/>
            </a:lvl1pPr>
          </a:lstStyle>
          <a:p>
            <a:pPr>
              <a:defRPr/>
            </a:pPr>
            <a:r>
              <a:rPr lang="tr-TR"/>
              <a:t>Quality is a life style.</a:t>
            </a:r>
          </a:p>
          <a:p>
            <a:pPr>
              <a:defRPr/>
            </a:pPr>
            <a:endParaRPr lang="tr-TR"/>
          </a:p>
          <a:p>
            <a:pPr>
              <a:defRPr/>
            </a:pPr>
            <a:r>
              <a:rPr lang="tr-TR"/>
              <a:t>www.tse.org.tr</a:t>
            </a:r>
          </a:p>
        </p:txBody>
      </p:sp>
      <p:sp>
        <p:nvSpPr>
          <p:cNvPr id="9" name="6 Slayt Numarası Yer Tutucusu"/>
          <p:cNvSpPr>
            <a:spLocks noGrp="1"/>
          </p:cNvSpPr>
          <p:nvPr>
            <p:ph type="sldNum" sz="quarter" idx="11"/>
          </p:nvPr>
        </p:nvSpPr>
        <p:spPr/>
        <p:txBody>
          <a:bodyPr/>
          <a:lstStyle>
            <a:lvl1pPr>
              <a:defRPr/>
            </a:lvl1pPr>
          </a:lstStyle>
          <a:p>
            <a:pPr>
              <a:defRPr/>
            </a:pPr>
            <a:fld id="{60931DC9-07E4-4EBC-8978-C98D01B3CD6C}" type="slidenum">
              <a:rPr lang="tr-TR" altLang="tr-TR"/>
              <a:pPr>
                <a:defRPr/>
              </a:pPr>
              <a:t>‹#›</a:t>
            </a:fld>
            <a:endParaRPr lang="tr-TR" altLang="tr-TR"/>
          </a:p>
        </p:txBody>
      </p:sp>
    </p:spTree>
    <p:extLst>
      <p:ext uri="{BB962C8B-B14F-4D97-AF65-F5344CB8AC3E}">
        <p14:creationId xmlns:p14="http://schemas.microsoft.com/office/powerpoint/2010/main" val="3257923639"/>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000"/>
                                        <p:tgtEl>
                                          <p:spTgt spid="5"/>
                                        </p:tgtEl>
                                      </p:cBhvr>
                                    </p:animEffect>
                                  </p:childTnLst>
                                </p:cTn>
                              </p:par>
                              <p:par>
                                <p:cTn id="8" presetID="10" presetClass="entr" presetSubtype="0"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2000"/>
                                        <p:tgtEl>
                                          <p:spTgt spid="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5" Type="http://schemas.openxmlformats.org/officeDocument/2006/relationships/image" Target="../media/image2.jpeg"/><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image" Target="../media/image1.jpeg"/></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26.xml"/><Relationship Id="rId1" Type="http://schemas.openxmlformats.org/officeDocument/2006/relationships/slideLayout" Target="../slideLayouts/slideLayout25.xml"/><Relationship Id="rId4" Type="http://schemas.openxmlformats.org/officeDocument/2006/relationships/image" Target="../media/image3.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79202" name="Rectangle 2"/>
          <p:cNvSpPr>
            <a:spLocks noGrp="1" noChangeArrowheads="1"/>
          </p:cNvSpPr>
          <p:nvPr>
            <p:ph type="title"/>
          </p:nvPr>
        </p:nvSpPr>
        <p:spPr bwMode="auto">
          <a:xfrm>
            <a:off x="0" y="34925"/>
            <a:ext cx="9144000" cy="1052513"/>
          </a:xfrm>
          <a:prstGeom prst="rect">
            <a:avLst/>
          </a:prstGeom>
          <a:solidFill>
            <a:srgbClr val="FF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tr-TR" altLang="tr-TR" smtClean="0"/>
              <a:t>Türk Standardları Enstitüsü</a:t>
            </a:r>
          </a:p>
        </p:txBody>
      </p:sp>
      <p:sp>
        <p:nvSpPr>
          <p:cNvPr id="179203" name="Rectangle 3"/>
          <p:cNvSpPr>
            <a:spLocks noGrp="1" noChangeArrowheads="1"/>
          </p:cNvSpPr>
          <p:nvPr>
            <p:ph type="body" idx="1"/>
          </p:nvPr>
        </p:nvSpPr>
        <p:spPr bwMode="auto">
          <a:xfrm>
            <a:off x="0" y="1635125"/>
            <a:ext cx="9144000" cy="453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tr-TR" altLang="tr-TR" smtClean="0"/>
              <a:t>Click to edit Master text styles</a:t>
            </a:r>
          </a:p>
          <a:p>
            <a:pPr lvl="1"/>
            <a:r>
              <a:rPr lang="tr-TR" altLang="tr-TR" smtClean="0"/>
              <a:t>Second level</a:t>
            </a:r>
          </a:p>
          <a:p>
            <a:pPr lvl="2"/>
            <a:r>
              <a:rPr lang="tr-TR" altLang="tr-TR" smtClean="0"/>
              <a:t>Third level</a:t>
            </a:r>
          </a:p>
          <a:p>
            <a:pPr lvl="3"/>
            <a:r>
              <a:rPr lang="tr-TR" altLang="tr-TR" smtClean="0"/>
              <a:t>Fourth level</a:t>
            </a:r>
          </a:p>
          <a:p>
            <a:pPr lvl="4"/>
            <a:r>
              <a:rPr lang="tr-TR" altLang="tr-TR" smtClean="0"/>
              <a:t>Fifth level</a:t>
            </a:r>
          </a:p>
        </p:txBody>
      </p:sp>
      <p:sp>
        <p:nvSpPr>
          <p:cNvPr id="179204" name="Rectangle 4"/>
          <p:cNvSpPr>
            <a:spLocks noGrp="1" noChangeArrowheads="1"/>
          </p:cNvSpPr>
          <p:nvPr>
            <p:ph type="dt" sz="half" idx="2"/>
          </p:nvPr>
        </p:nvSpPr>
        <p:spPr bwMode="auto">
          <a:xfrm>
            <a:off x="384175" y="6211888"/>
            <a:ext cx="2459038"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500" b="0" i="1" u="none">
                <a:solidFill>
                  <a:srgbClr val="FF0000"/>
                </a:solidFill>
                <a:latin typeface="+mj-lt"/>
              </a:defRPr>
            </a:lvl1pPr>
          </a:lstStyle>
          <a:p>
            <a:pPr>
              <a:defRPr/>
            </a:pPr>
            <a:r>
              <a:rPr lang="tr-TR"/>
              <a:t>Quality is a life style.</a:t>
            </a:r>
          </a:p>
          <a:p>
            <a:pPr>
              <a:defRPr/>
            </a:pPr>
            <a:endParaRPr lang="tr-TR"/>
          </a:p>
          <a:p>
            <a:pPr>
              <a:defRPr/>
            </a:pPr>
            <a:r>
              <a:rPr lang="tr-TR"/>
              <a:t>www.tse.org.tr</a:t>
            </a:r>
          </a:p>
        </p:txBody>
      </p:sp>
      <p:sp>
        <p:nvSpPr>
          <p:cNvPr id="179206" name="Rectangle 6"/>
          <p:cNvSpPr>
            <a:spLocks noGrp="1" noChangeArrowheads="1"/>
          </p:cNvSpPr>
          <p:nvPr>
            <p:ph type="sldNum" sz="quarter" idx="4"/>
          </p:nvPr>
        </p:nvSpPr>
        <p:spPr bwMode="auto">
          <a:xfrm>
            <a:off x="7812088" y="6597650"/>
            <a:ext cx="1268412" cy="2428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000" b="0" u="none">
                <a:solidFill>
                  <a:srgbClr val="FF0000"/>
                </a:solidFill>
                <a:latin typeface="Verdana" pitchFamily="34" charset="0"/>
              </a:defRPr>
            </a:lvl1pPr>
          </a:lstStyle>
          <a:p>
            <a:pPr>
              <a:defRPr/>
            </a:pPr>
            <a:fld id="{F9E8B58B-B53C-4221-9C43-39D0F0D39D62}" type="slidenum">
              <a:rPr lang="tr-TR" altLang="tr-TR"/>
              <a:pPr>
                <a:defRPr/>
              </a:pPr>
              <a:t>‹#›</a:t>
            </a:fld>
            <a:endParaRPr lang="tr-TR" altLang="tr-TR"/>
          </a:p>
        </p:txBody>
      </p:sp>
      <p:sp>
        <p:nvSpPr>
          <p:cNvPr id="179208" name="Line 8"/>
          <p:cNvSpPr>
            <a:spLocks noChangeShapeType="1"/>
          </p:cNvSpPr>
          <p:nvPr/>
        </p:nvSpPr>
        <p:spPr bwMode="auto">
          <a:xfrm>
            <a:off x="457200" y="1125538"/>
            <a:ext cx="8077200" cy="0"/>
          </a:xfrm>
          <a:prstGeom prst="line">
            <a:avLst/>
          </a:prstGeom>
          <a:noFill/>
          <a:ln w="19050">
            <a:solidFill>
              <a:srgbClr val="FF0000"/>
            </a:solidFill>
            <a:round/>
            <a:headEnd/>
            <a:tailEnd/>
          </a:ln>
          <a:extLst>
            <a:ext uri="{909E8E84-426E-40DD-AFC4-6F175D3DCCD1}">
              <a14:hiddenFill xmlns:a14="http://schemas.microsoft.com/office/drawing/2010/main">
                <a:noFill/>
              </a14:hiddenFill>
            </a:ext>
          </a:extLst>
        </p:spPr>
        <p:txBody>
          <a:bodyPr/>
          <a:lstStyle/>
          <a:p>
            <a:endParaRPr lang="tr-TR"/>
          </a:p>
        </p:txBody>
      </p:sp>
      <p:pic>
        <p:nvPicPr>
          <p:cNvPr id="179211" name="Picture 11" descr="tse"/>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8101013" y="6188075"/>
            <a:ext cx="827087" cy="481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9213" name="Line 13"/>
          <p:cNvSpPr>
            <a:spLocks noChangeShapeType="1"/>
          </p:cNvSpPr>
          <p:nvPr userDrawn="1"/>
        </p:nvSpPr>
        <p:spPr bwMode="auto">
          <a:xfrm>
            <a:off x="468313" y="6165850"/>
            <a:ext cx="8675687" cy="0"/>
          </a:xfrm>
          <a:prstGeom prst="line">
            <a:avLst/>
          </a:prstGeom>
          <a:noFill/>
          <a:ln w="19050">
            <a:solidFill>
              <a:srgbClr val="FF0000"/>
            </a:solidFill>
            <a:round/>
            <a:headEnd/>
            <a:tailEnd/>
          </a:ln>
          <a:extLst>
            <a:ext uri="{909E8E84-426E-40DD-AFC4-6F175D3DCCD1}">
              <a14:hiddenFill xmlns:a14="http://schemas.microsoft.com/office/drawing/2010/main">
                <a:noFill/>
              </a14:hiddenFill>
            </a:ext>
          </a:extLst>
        </p:spPr>
        <p:txBody>
          <a:bodyPr/>
          <a:lstStyle/>
          <a:p>
            <a:endParaRPr lang="tr-TR"/>
          </a:p>
        </p:txBody>
      </p:sp>
    </p:spTree>
  </p:cSld>
  <p:clrMap bg1="lt1" tx1="dk1" bg2="lt2" tx2="dk2" accent1="accent1" accent2="accent2" accent3="accent3" accent4="accent4" accent5="accent5" accent6="accent6" hlink="hlink" folHlink="folHlink"/>
  <p:sldLayoutIdLst>
    <p:sldLayoutId id="2147485629" r:id="rId1"/>
    <p:sldLayoutId id="2147485630" r:id="rId2"/>
    <p:sldLayoutId id="2147485631" r:id="rId3"/>
    <p:sldLayoutId id="2147485632" r:id="rId4"/>
    <p:sldLayoutId id="2147485633" r:id="rId5"/>
    <p:sldLayoutId id="2147485634" r:id="rId6"/>
    <p:sldLayoutId id="2147485635" r:id="rId7"/>
    <p:sldLayoutId id="2147485636" r:id="rId8"/>
    <p:sldLayoutId id="2147485637" r:id="rId9"/>
    <p:sldLayoutId id="2147485638" r:id="rId10"/>
    <p:sldLayoutId id="2147485639" r:id="rId11"/>
    <p:sldLayoutId id="2147485640" r:id="rId12"/>
  </p:sldLayoutIdLst>
  <p:transition spd="med"/>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79202"/>
                                        </p:tgtEl>
                                        <p:attrNameLst>
                                          <p:attrName>style.visibility</p:attrName>
                                        </p:attrNameLst>
                                      </p:cBhvr>
                                      <p:to>
                                        <p:strVal val="visible"/>
                                      </p:to>
                                    </p:set>
                                    <p:animEffect transition="in" filter="fade">
                                      <p:cBhvr>
                                        <p:cTn id="7" dur="2000"/>
                                        <p:tgtEl>
                                          <p:spTgt spid="17920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79203">
                                            <p:txEl>
                                              <p:pRg st="0" end="0"/>
                                            </p:txEl>
                                          </p:spTgt>
                                        </p:tgtEl>
                                        <p:attrNameLst>
                                          <p:attrName>style.visibility</p:attrName>
                                        </p:attrNameLst>
                                      </p:cBhvr>
                                      <p:to>
                                        <p:strVal val="visible"/>
                                      </p:to>
                                    </p:set>
                                    <p:animEffect transition="in" filter="fade">
                                      <p:cBhvr>
                                        <p:cTn id="10" dur="2000"/>
                                        <p:tgtEl>
                                          <p:spTgt spid="179203">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79203">
                                            <p:txEl>
                                              <p:pRg st="1" end="1"/>
                                            </p:txEl>
                                          </p:spTgt>
                                        </p:tgtEl>
                                        <p:attrNameLst>
                                          <p:attrName>style.visibility</p:attrName>
                                        </p:attrNameLst>
                                      </p:cBhvr>
                                      <p:to>
                                        <p:strVal val="visible"/>
                                      </p:to>
                                    </p:set>
                                    <p:animEffect transition="in" filter="fade">
                                      <p:cBhvr>
                                        <p:cTn id="13" dur="2000"/>
                                        <p:tgtEl>
                                          <p:spTgt spid="179203">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79203">
                                            <p:txEl>
                                              <p:pRg st="2" end="2"/>
                                            </p:txEl>
                                          </p:spTgt>
                                        </p:tgtEl>
                                        <p:attrNameLst>
                                          <p:attrName>style.visibility</p:attrName>
                                        </p:attrNameLst>
                                      </p:cBhvr>
                                      <p:to>
                                        <p:strVal val="visible"/>
                                      </p:to>
                                    </p:set>
                                    <p:animEffect transition="in" filter="fade">
                                      <p:cBhvr>
                                        <p:cTn id="16" dur="2000"/>
                                        <p:tgtEl>
                                          <p:spTgt spid="179203">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79203">
                                            <p:txEl>
                                              <p:pRg st="3" end="3"/>
                                            </p:txEl>
                                          </p:spTgt>
                                        </p:tgtEl>
                                        <p:attrNameLst>
                                          <p:attrName>style.visibility</p:attrName>
                                        </p:attrNameLst>
                                      </p:cBhvr>
                                      <p:to>
                                        <p:strVal val="visible"/>
                                      </p:to>
                                    </p:set>
                                    <p:animEffect transition="in" filter="fade">
                                      <p:cBhvr>
                                        <p:cTn id="19" dur="2000"/>
                                        <p:tgtEl>
                                          <p:spTgt spid="179203">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79203">
                                            <p:txEl>
                                              <p:pRg st="4" end="4"/>
                                            </p:txEl>
                                          </p:spTgt>
                                        </p:tgtEl>
                                        <p:attrNameLst>
                                          <p:attrName>style.visibility</p:attrName>
                                        </p:attrNameLst>
                                      </p:cBhvr>
                                      <p:to>
                                        <p:strVal val="visible"/>
                                      </p:to>
                                    </p:set>
                                    <p:animEffect transition="in" filter="fade">
                                      <p:cBhvr>
                                        <p:cTn id="22" dur="2000"/>
                                        <p:tgtEl>
                                          <p:spTgt spid="179203">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79204"/>
                                        </p:tgtEl>
                                        <p:attrNameLst>
                                          <p:attrName>style.visibility</p:attrName>
                                        </p:attrNameLst>
                                      </p:cBhvr>
                                      <p:to>
                                        <p:strVal val="visible"/>
                                      </p:to>
                                    </p:set>
                                    <p:animEffect transition="in" filter="fade">
                                      <p:cBhvr>
                                        <p:cTn id="25" dur="2000"/>
                                        <p:tgtEl>
                                          <p:spTgt spid="179204"/>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79206"/>
                                        </p:tgtEl>
                                        <p:attrNameLst>
                                          <p:attrName>style.visibility</p:attrName>
                                        </p:attrNameLst>
                                      </p:cBhvr>
                                      <p:to>
                                        <p:strVal val="visible"/>
                                      </p:to>
                                    </p:set>
                                    <p:animEffect transition="in" filter="fade">
                                      <p:cBhvr>
                                        <p:cTn id="28" dur="2000"/>
                                        <p:tgtEl>
                                          <p:spTgt spid="179206"/>
                                        </p:tgtEl>
                                      </p:cBhvr>
                                    </p:animEffect>
                                  </p:childTnLst>
                                </p:cTn>
                              </p:par>
                              <p:par>
                                <p:cTn id="29" presetID="10" presetClass="entr" presetSubtype="0" fill="hold" nodeType="withEffect">
                                  <p:stCondLst>
                                    <p:cond delay="0"/>
                                  </p:stCondLst>
                                  <p:childTnLst>
                                    <p:set>
                                      <p:cBhvr>
                                        <p:cTn id="30" dur="1" fill="hold">
                                          <p:stCondLst>
                                            <p:cond delay="0"/>
                                          </p:stCondLst>
                                        </p:cTn>
                                        <p:tgtEl>
                                          <p:spTgt spid="179208"/>
                                        </p:tgtEl>
                                        <p:attrNameLst>
                                          <p:attrName>style.visibility</p:attrName>
                                        </p:attrNameLst>
                                      </p:cBhvr>
                                      <p:to>
                                        <p:strVal val="visible"/>
                                      </p:to>
                                    </p:set>
                                    <p:animEffect transition="in" filter="fade">
                                      <p:cBhvr>
                                        <p:cTn id="31" dur="2000"/>
                                        <p:tgtEl>
                                          <p:spTgt spid="179208"/>
                                        </p:tgtEl>
                                      </p:cBhvr>
                                    </p:animEffect>
                                  </p:childTnLst>
                                </p:cTn>
                              </p:par>
                              <p:par>
                                <p:cTn id="32" presetID="10" presetClass="entr" presetSubtype="0" fill="hold" nodeType="withEffect">
                                  <p:stCondLst>
                                    <p:cond delay="0"/>
                                  </p:stCondLst>
                                  <p:childTnLst>
                                    <p:set>
                                      <p:cBhvr>
                                        <p:cTn id="33" dur="1" fill="hold">
                                          <p:stCondLst>
                                            <p:cond delay="0"/>
                                          </p:stCondLst>
                                        </p:cTn>
                                        <p:tgtEl>
                                          <p:spTgt spid="179211"/>
                                        </p:tgtEl>
                                        <p:attrNameLst>
                                          <p:attrName>style.visibility</p:attrName>
                                        </p:attrNameLst>
                                      </p:cBhvr>
                                      <p:to>
                                        <p:strVal val="visible"/>
                                      </p:to>
                                    </p:set>
                                    <p:animEffect transition="in" filter="fade">
                                      <p:cBhvr>
                                        <p:cTn id="34" dur="2000"/>
                                        <p:tgtEl>
                                          <p:spTgt spid="179211"/>
                                        </p:tgtEl>
                                      </p:cBhvr>
                                    </p:animEffect>
                                  </p:childTnLst>
                                </p:cTn>
                              </p:par>
                              <p:par>
                                <p:cTn id="35" presetID="10" presetClass="entr" presetSubtype="0" fill="hold" nodeType="withEffect">
                                  <p:stCondLst>
                                    <p:cond delay="0"/>
                                  </p:stCondLst>
                                  <p:childTnLst>
                                    <p:set>
                                      <p:cBhvr>
                                        <p:cTn id="36" dur="1" fill="hold">
                                          <p:stCondLst>
                                            <p:cond delay="0"/>
                                          </p:stCondLst>
                                        </p:cTn>
                                        <p:tgtEl>
                                          <p:spTgt spid="179213"/>
                                        </p:tgtEl>
                                        <p:attrNameLst>
                                          <p:attrName>style.visibility</p:attrName>
                                        </p:attrNameLst>
                                      </p:cBhvr>
                                      <p:to>
                                        <p:strVal val="visible"/>
                                      </p:to>
                                    </p:set>
                                    <p:animEffect transition="in" filter="fade">
                                      <p:cBhvr>
                                        <p:cTn id="37" dur="2000"/>
                                        <p:tgtEl>
                                          <p:spTgt spid="1792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9202" grpId="0" animBg="1"/>
      <p:bldP spid="179203" grpId="0" build="p">
        <p:tmplLst>
          <p:tmpl lvl="1">
            <p:tnLst>
              <p:par>
                <p:cTn presetID="10" presetClass="entr" presetSubtype="0" fill="hold" nodeType="withEffect">
                  <p:stCondLst>
                    <p:cond delay="0"/>
                  </p:stCondLst>
                  <p:childTnLst>
                    <p:set>
                      <p:cBhvr>
                        <p:cTn dur="1" fill="hold">
                          <p:stCondLst>
                            <p:cond delay="0"/>
                          </p:stCondLst>
                        </p:cTn>
                        <p:tgtEl>
                          <p:spTgt spid="179203"/>
                        </p:tgtEl>
                        <p:attrNameLst>
                          <p:attrName>style.visibility</p:attrName>
                        </p:attrNameLst>
                      </p:cBhvr>
                      <p:to>
                        <p:strVal val="visible"/>
                      </p:to>
                    </p:set>
                    <p:animEffect transition="in" filter="fade">
                      <p:cBhvr>
                        <p:cTn dur="2000"/>
                        <p:tgtEl>
                          <p:spTgt spid="179203"/>
                        </p:tgtEl>
                      </p:cBhvr>
                    </p:animEffect>
                  </p:childTnLst>
                </p:cTn>
              </p:par>
            </p:tnLst>
          </p:tmpl>
          <p:tmpl lvl="2">
            <p:tnLst>
              <p:par>
                <p:cTn presetID="10" presetClass="entr" presetSubtype="0" fill="hold" nodeType="withEffect">
                  <p:stCondLst>
                    <p:cond delay="0"/>
                  </p:stCondLst>
                  <p:childTnLst>
                    <p:set>
                      <p:cBhvr>
                        <p:cTn dur="1" fill="hold">
                          <p:stCondLst>
                            <p:cond delay="0"/>
                          </p:stCondLst>
                        </p:cTn>
                        <p:tgtEl>
                          <p:spTgt spid="179203"/>
                        </p:tgtEl>
                        <p:attrNameLst>
                          <p:attrName>style.visibility</p:attrName>
                        </p:attrNameLst>
                      </p:cBhvr>
                      <p:to>
                        <p:strVal val="visible"/>
                      </p:to>
                    </p:set>
                    <p:animEffect transition="in" filter="fade">
                      <p:cBhvr>
                        <p:cTn dur="2000"/>
                        <p:tgtEl>
                          <p:spTgt spid="179203"/>
                        </p:tgtEl>
                      </p:cBhvr>
                    </p:animEffect>
                  </p:childTnLst>
                </p:cTn>
              </p:par>
            </p:tnLst>
          </p:tmpl>
          <p:tmpl lvl="3">
            <p:tnLst>
              <p:par>
                <p:cTn presetID="10" presetClass="entr" presetSubtype="0" fill="hold" nodeType="withEffect">
                  <p:stCondLst>
                    <p:cond delay="0"/>
                  </p:stCondLst>
                  <p:childTnLst>
                    <p:set>
                      <p:cBhvr>
                        <p:cTn dur="1" fill="hold">
                          <p:stCondLst>
                            <p:cond delay="0"/>
                          </p:stCondLst>
                        </p:cTn>
                        <p:tgtEl>
                          <p:spTgt spid="179203"/>
                        </p:tgtEl>
                        <p:attrNameLst>
                          <p:attrName>style.visibility</p:attrName>
                        </p:attrNameLst>
                      </p:cBhvr>
                      <p:to>
                        <p:strVal val="visible"/>
                      </p:to>
                    </p:set>
                    <p:animEffect transition="in" filter="fade">
                      <p:cBhvr>
                        <p:cTn dur="2000"/>
                        <p:tgtEl>
                          <p:spTgt spid="179203"/>
                        </p:tgtEl>
                      </p:cBhvr>
                    </p:animEffect>
                  </p:childTnLst>
                </p:cTn>
              </p:par>
            </p:tnLst>
          </p:tmpl>
          <p:tmpl lvl="4">
            <p:tnLst>
              <p:par>
                <p:cTn presetID="10" presetClass="entr" presetSubtype="0" fill="hold" nodeType="withEffect">
                  <p:stCondLst>
                    <p:cond delay="0"/>
                  </p:stCondLst>
                  <p:childTnLst>
                    <p:set>
                      <p:cBhvr>
                        <p:cTn dur="1" fill="hold">
                          <p:stCondLst>
                            <p:cond delay="0"/>
                          </p:stCondLst>
                        </p:cTn>
                        <p:tgtEl>
                          <p:spTgt spid="179203"/>
                        </p:tgtEl>
                        <p:attrNameLst>
                          <p:attrName>style.visibility</p:attrName>
                        </p:attrNameLst>
                      </p:cBhvr>
                      <p:to>
                        <p:strVal val="visible"/>
                      </p:to>
                    </p:set>
                    <p:animEffect transition="in" filter="fade">
                      <p:cBhvr>
                        <p:cTn dur="2000"/>
                        <p:tgtEl>
                          <p:spTgt spid="179203"/>
                        </p:tgtEl>
                      </p:cBhvr>
                    </p:animEffect>
                  </p:childTnLst>
                </p:cTn>
              </p:par>
            </p:tnLst>
          </p:tmpl>
          <p:tmpl lvl="5">
            <p:tnLst>
              <p:par>
                <p:cTn presetID="10" presetClass="entr" presetSubtype="0" fill="hold" nodeType="withEffect">
                  <p:stCondLst>
                    <p:cond delay="0"/>
                  </p:stCondLst>
                  <p:childTnLst>
                    <p:set>
                      <p:cBhvr>
                        <p:cTn dur="1" fill="hold">
                          <p:stCondLst>
                            <p:cond delay="0"/>
                          </p:stCondLst>
                        </p:cTn>
                        <p:tgtEl>
                          <p:spTgt spid="179203"/>
                        </p:tgtEl>
                        <p:attrNameLst>
                          <p:attrName>style.visibility</p:attrName>
                        </p:attrNameLst>
                      </p:cBhvr>
                      <p:to>
                        <p:strVal val="visible"/>
                      </p:to>
                    </p:set>
                    <p:animEffect transition="in" filter="fade">
                      <p:cBhvr>
                        <p:cTn dur="2000"/>
                        <p:tgtEl>
                          <p:spTgt spid="179203"/>
                        </p:tgtEl>
                      </p:cBhvr>
                    </p:animEffect>
                  </p:childTnLst>
                </p:cTn>
              </p:par>
            </p:tnLst>
          </p:tmpl>
        </p:tmplLst>
      </p:bldP>
      <p:bldP spid="179204" grpId="0"/>
      <p:bldP spid="179206" grpId="0"/>
    </p:bldLst>
  </p:timing>
  <p:hf hdr="0"/>
  <p:txStyles>
    <p:titleStyle>
      <a:lvl1pPr algn="ctr" rtl="0" eaLnBrk="0" fontAlgn="base" hangingPunct="0">
        <a:spcBef>
          <a:spcPct val="0"/>
        </a:spcBef>
        <a:spcAft>
          <a:spcPct val="0"/>
        </a:spcAft>
        <a:defRPr sz="4400">
          <a:solidFill>
            <a:schemeClr val="bg1"/>
          </a:solidFill>
          <a:latin typeface="+mj-lt"/>
          <a:ea typeface="+mj-ea"/>
          <a:cs typeface="+mj-cs"/>
        </a:defRPr>
      </a:lvl1pPr>
      <a:lvl2pPr algn="ctr" rtl="0" eaLnBrk="0" fontAlgn="base" hangingPunct="0">
        <a:spcBef>
          <a:spcPct val="0"/>
        </a:spcBef>
        <a:spcAft>
          <a:spcPct val="0"/>
        </a:spcAft>
        <a:defRPr sz="4400">
          <a:solidFill>
            <a:schemeClr val="bg1"/>
          </a:solidFill>
          <a:latin typeface="Verdana" pitchFamily="34" charset="0"/>
        </a:defRPr>
      </a:lvl2pPr>
      <a:lvl3pPr algn="ctr" rtl="0" eaLnBrk="0" fontAlgn="base" hangingPunct="0">
        <a:spcBef>
          <a:spcPct val="0"/>
        </a:spcBef>
        <a:spcAft>
          <a:spcPct val="0"/>
        </a:spcAft>
        <a:defRPr sz="4400">
          <a:solidFill>
            <a:schemeClr val="bg1"/>
          </a:solidFill>
          <a:latin typeface="Verdana" pitchFamily="34" charset="0"/>
        </a:defRPr>
      </a:lvl3pPr>
      <a:lvl4pPr algn="ctr" rtl="0" eaLnBrk="0" fontAlgn="base" hangingPunct="0">
        <a:spcBef>
          <a:spcPct val="0"/>
        </a:spcBef>
        <a:spcAft>
          <a:spcPct val="0"/>
        </a:spcAft>
        <a:defRPr sz="4400">
          <a:solidFill>
            <a:schemeClr val="bg1"/>
          </a:solidFill>
          <a:latin typeface="Verdana" pitchFamily="34" charset="0"/>
        </a:defRPr>
      </a:lvl4pPr>
      <a:lvl5pPr algn="ctr" rtl="0" eaLnBrk="0" fontAlgn="base" hangingPunct="0">
        <a:spcBef>
          <a:spcPct val="0"/>
        </a:spcBef>
        <a:spcAft>
          <a:spcPct val="0"/>
        </a:spcAft>
        <a:defRPr sz="4400">
          <a:solidFill>
            <a:schemeClr val="bg1"/>
          </a:solidFill>
          <a:latin typeface="Verdana" pitchFamily="34" charset="0"/>
        </a:defRPr>
      </a:lvl5pPr>
      <a:lvl6pPr marL="457200" algn="ctr" rtl="0" fontAlgn="base">
        <a:spcBef>
          <a:spcPct val="0"/>
        </a:spcBef>
        <a:spcAft>
          <a:spcPct val="0"/>
        </a:spcAft>
        <a:defRPr sz="4400">
          <a:solidFill>
            <a:schemeClr val="bg1"/>
          </a:solidFill>
          <a:latin typeface="Verdana" pitchFamily="34" charset="0"/>
        </a:defRPr>
      </a:lvl6pPr>
      <a:lvl7pPr marL="914400" algn="ctr" rtl="0" fontAlgn="base">
        <a:spcBef>
          <a:spcPct val="0"/>
        </a:spcBef>
        <a:spcAft>
          <a:spcPct val="0"/>
        </a:spcAft>
        <a:defRPr sz="4400">
          <a:solidFill>
            <a:schemeClr val="bg1"/>
          </a:solidFill>
          <a:latin typeface="Verdana" pitchFamily="34" charset="0"/>
        </a:defRPr>
      </a:lvl7pPr>
      <a:lvl8pPr marL="1371600" algn="ctr" rtl="0" fontAlgn="base">
        <a:spcBef>
          <a:spcPct val="0"/>
        </a:spcBef>
        <a:spcAft>
          <a:spcPct val="0"/>
        </a:spcAft>
        <a:defRPr sz="4400">
          <a:solidFill>
            <a:schemeClr val="bg1"/>
          </a:solidFill>
          <a:latin typeface="Verdana" pitchFamily="34" charset="0"/>
        </a:defRPr>
      </a:lvl8pPr>
      <a:lvl9pPr marL="1828800" algn="ctr" rtl="0" fontAlgn="base">
        <a:spcBef>
          <a:spcPct val="0"/>
        </a:spcBef>
        <a:spcAft>
          <a:spcPct val="0"/>
        </a:spcAft>
        <a:defRPr sz="4400">
          <a:solidFill>
            <a:schemeClr val="bg1"/>
          </a:solidFill>
          <a:latin typeface="Verdana" pitchFamily="34" charset="0"/>
        </a:defRPr>
      </a:lvl9pPr>
    </p:titleStyle>
    <p:bodyStyle>
      <a:lvl1pPr marL="342900" indent="-342900" algn="l" rtl="0" eaLnBrk="0" fontAlgn="base" hangingPunct="0">
        <a:spcBef>
          <a:spcPct val="20000"/>
        </a:spcBef>
        <a:spcAft>
          <a:spcPct val="0"/>
        </a:spcAft>
        <a:buClr>
          <a:schemeClr val="bg2"/>
        </a:buClr>
        <a:buSzPct val="75000"/>
        <a:buFont typeface="Wingdings" pitchFamily="2" charset="2"/>
        <a:buBlip>
          <a:blip r:embed="rId15"/>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chemeClr val="tx2"/>
        </a:buClr>
        <a:buSzPct val="75000"/>
        <a:buFont typeface="Wingdings" pitchFamily="2" charset="2"/>
        <a:buChar char="n"/>
        <a:defRPr sz="2400">
          <a:solidFill>
            <a:schemeClr val="tx1"/>
          </a:solidFill>
          <a:latin typeface="+mn-lt"/>
        </a:defRPr>
      </a:lvl2pPr>
      <a:lvl3pPr marL="1143000" indent="-228600" algn="l" rtl="0" eaLnBrk="0" fontAlgn="base" hangingPunct="0">
        <a:spcBef>
          <a:spcPct val="20000"/>
        </a:spcBef>
        <a:spcAft>
          <a:spcPct val="0"/>
        </a:spcAft>
        <a:buClr>
          <a:schemeClr val="accent1"/>
        </a:buClr>
        <a:buSzPct val="65000"/>
        <a:buFont typeface="Wingdings" pitchFamily="2" charset="2"/>
        <a:buChar char="p"/>
        <a:defRPr sz="2000">
          <a:solidFill>
            <a:schemeClr val="tx1"/>
          </a:solidFill>
          <a:latin typeface="+mn-lt"/>
        </a:defRPr>
      </a:lvl3pPr>
      <a:lvl4pPr marL="1600200" indent="-228600" algn="l" rtl="0" eaLnBrk="0" fontAlgn="base" hangingPunct="0">
        <a:spcBef>
          <a:spcPct val="20000"/>
        </a:spcBef>
        <a:spcAft>
          <a:spcPct val="0"/>
        </a:spcAft>
        <a:buClr>
          <a:schemeClr val="bg2"/>
        </a:buClr>
        <a:buFont typeface="Wingdings" pitchFamily="2" charset="2"/>
        <a:buChar char="§"/>
        <a:defRPr>
          <a:solidFill>
            <a:schemeClr val="tx1"/>
          </a:solidFill>
          <a:latin typeface="+mn-lt"/>
        </a:defRPr>
      </a:lvl4pPr>
      <a:lvl5pPr marL="2057400" indent="-228600" algn="l" rtl="0" eaLnBrk="0" fontAlgn="base" hangingPunct="0">
        <a:spcBef>
          <a:spcPct val="20000"/>
        </a:spcBef>
        <a:spcAft>
          <a:spcPct val="0"/>
        </a:spcAft>
        <a:buClr>
          <a:schemeClr val="tx2"/>
        </a:buClr>
        <a:buSzPct val="80000"/>
        <a:buFont typeface="Wingdings" pitchFamily="2" charset="2"/>
        <a:buChar char="§"/>
        <a:defRPr>
          <a:solidFill>
            <a:schemeClr val="tx1"/>
          </a:solidFill>
          <a:latin typeface="+mn-lt"/>
        </a:defRPr>
      </a:lvl5pPr>
      <a:lvl6pPr marL="2514600" indent="-228600" algn="l" rtl="0" fontAlgn="base">
        <a:spcBef>
          <a:spcPct val="20000"/>
        </a:spcBef>
        <a:spcAft>
          <a:spcPct val="0"/>
        </a:spcAft>
        <a:buClr>
          <a:schemeClr val="tx2"/>
        </a:buClr>
        <a:buSzPct val="80000"/>
        <a:buFont typeface="Wingdings" pitchFamily="2" charset="2"/>
        <a:buChar char="§"/>
        <a:defRPr>
          <a:solidFill>
            <a:schemeClr val="tx1"/>
          </a:solidFill>
          <a:latin typeface="+mn-lt"/>
        </a:defRPr>
      </a:lvl6pPr>
      <a:lvl7pPr marL="2971800" indent="-228600" algn="l" rtl="0" fontAlgn="base">
        <a:spcBef>
          <a:spcPct val="20000"/>
        </a:spcBef>
        <a:spcAft>
          <a:spcPct val="0"/>
        </a:spcAft>
        <a:buClr>
          <a:schemeClr val="tx2"/>
        </a:buClr>
        <a:buSzPct val="80000"/>
        <a:buFont typeface="Wingdings" pitchFamily="2" charset="2"/>
        <a:buChar char="§"/>
        <a:defRPr>
          <a:solidFill>
            <a:schemeClr val="tx1"/>
          </a:solidFill>
          <a:latin typeface="+mn-lt"/>
        </a:defRPr>
      </a:lvl7pPr>
      <a:lvl8pPr marL="3429000" indent="-228600" algn="l" rtl="0" fontAlgn="base">
        <a:spcBef>
          <a:spcPct val="20000"/>
        </a:spcBef>
        <a:spcAft>
          <a:spcPct val="0"/>
        </a:spcAft>
        <a:buClr>
          <a:schemeClr val="tx2"/>
        </a:buClr>
        <a:buSzPct val="80000"/>
        <a:buFont typeface="Wingdings" pitchFamily="2" charset="2"/>
        <a:buChar char="§"/>
        <a:defRPr>
          <a:solidFill>
            <a:schemeClr val="tx1"/>
          </a:solidFill>
          <a:latin typeface="+mn-lt"/>
        </a:defRPr>
      </a:lvl8pPr>
      <a:lvl9pPr marL="3886200" indent="-228600" algn="l" rtl="0" fontAlgn="base">
        <a:spcBef>
          <a:spcPct val="20000"/>
        </a:spcBef>
        <a:spcAft>
          <a:spcPct val="0"/>
        </a:spcAft>
        <a:buClr>
          <a:schemeClr val="tx2"/>
        </a:buClr>
        <a:buSzPct val="80000"/>
        <a:buFont typeface="Wingdings" pitchFamily="2" charset="2"/>
        <a:buChar char="§"/>
        <a:defRPr>
          <a:solidFill>
            <a:schemeClr val="tx1"/>
          </a:solidFill>
          <a:latin typeface="+mn-lt"/>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79202" name="Rectangle 2"/>
          <p:cNvSpPr>
            <a:spLocks noGrp="1" noChangeArrowheads="1"/>
          </p:cNvSpPr>
          <p:nvPr>
            <p:ph type="title"/>
          </p:nvPr>
        </p:nvSpPr>
        <p:spPr bwMode="auto">
          <a:xfrm>
            <a:off x="0" y="34925"/>
            <a:ext cx="9144000" cy="1052513"/>
          </a:xfrm>
          <a:prstGeom prst="rect">
            <a:avLst/>
          </a:prstGeom>
          <a:solidFill>
            <a:srgbClr val="FF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tr-TR" altLang="tr-TR" smtClean="0"/>
              <a:t>Türk Standardları Enstitüsü</a:t>
            </a:r>
          </a:p>
        </p:txBody>
      </p:sp>
      <p:sp>
        <p:nvSpPr>
          <p:cNvPr id="179203" name="Rectangle 3"/>
          <p:cNvSpPr>
            <a:spLocks noGrp="1" noChangeArrowheads="1"/>
          </p:cNvSpPr>
          <p:nvPr>
            <p:ph type="body" idx="1"/>
          </p:nvPr>
        </p:nvSpPr>
        <p:spPr bwMode="auto">
          <a:xfrm>
            <a:off x="0" y="1635125"/>
            <a:ext cx="9144000" cy="453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tr-TR" altLang="tr-TR" smtClean="0"/>
              <a:t>Click to edit Master text styles</a:t>
            </a:r>
          </a:p>
          <a:p>
            <a:pPr lvl="1"/>
            <a:r>
              <a:rPr lang="tr-TR" altLang="tr-TR" smtClean="0"/>
              <a:t>Second level</a:t>
            </a:r>
          </a:p>
          <a:p>
            <a:pPr lvl="2"/>
            <a:r>
              <a:rPr lang="tr-TR" altLang="tr-TR" smtClean="0"/>
              <a:t>Third level</a:t>
            </a:r>
          </a:p>
          <a:p>
            <a:pPr lvl="3"/>
            <a:r>
              <a:rPr lang="tr-TR" altLang="tr-TR" smtClean="0"/>
              <a:t>Fourth level</a:t>
            </a:r>
          </a:p>
          <a:p>
            <a:pPr lvl="4"/>
            <a:r>
              <a:rPr lang="tr-TR" altLang="tr-TR" smtClean="0"/>
              <a:t>Fifth level</a:t>
            </a:r>
          </a:p>
        </p:txBody>
      </p:sp>
      <p:sp>
        <p:nvSpPr>
          <p:cNvPr id="179204" name="Rectangle 4"/>
          <p:cNvSpPr>
            <a:spLocks noGrp="1" noChangeArrowheads="1"/>
          </p:cNvSpPr>
          <p:nvPr>
            <p:ph type="dt" sz="half" idx="2"/>
          </p:nvPr>
        </p:nvSpPr>
        <p:spPr bwMode="auto">
          <a:xfrm>
            <a:off x="384175" y="6211888"/>
            <a:ext cx="2459038"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500" b="0" i="1" u="none">
                <a:solidFill>
                  <a:srgbClr val="FF0000"/>
                </a:solidFill>
                <a:latin typeface="+mj-lt"/>
              </a:defRPr>
            </a:lvl1pPr>
          </a:lstStyle>
          <a:p>
            <a:pPr>
              <a:defRPr/>
            </a:pPr>
            <a:r>
              <a:rPr lang="tr-TR"/>
              <a:t>Quality is a life style.</a:t>
            </a:r>
          </a:p>
          <a:p>
            <a:pPr>
              <a:defRPr/>
            </a:pPr>
            <a:endParaRPr lang="tr-TR"/>
          </a:p>
          <a:p>
            <a:pPr>
              <a:defRPr/>
            </a:pPr>
            <a:r>
              <a:rPr lang="tr-TR"/>
              <a:t>www.tse.org.tr</a:t>
            </a:r>
          </a:p>
        </p:txBody>
      </p:sp>
      <p:sp>
        <p:nvSpPr>
          <p:cNvPr id="179206" name="Rectangle 6"/>
          <p:cNvSpPr>
            <a:spLocks noGrp="1" noChangeArrowheads="1"/>
          </p:cNvSpPr>
          <p:nvPr>
            <p:ph type="sldNum" sz="quarter" idx="4"/>
          </p:nvPr>
        </p:nvSpPr>
        <p:spPr bwMode="auto">
          <a:xfrm>
            <a:off x="7812088" y="6597650"/>
            <a:ext cx="1268412" cy="2428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000" b="0" u="none">
                <a:solidFill>
                  <a:srgbClr val="FF0000"/>
                </a:solidFill>
                <a:latin typeface="Verdana" pitchFamily="34" charset="0"/>
              </a:defRPr>
            </a:lvl1pPr>
          </a:lstStyle>
          <a:p>
            <a:pPr>
              <a:defRPr/>
            </a:pPr>
            <a:fld id="{C2938E86-0BBC-47A0-8A68-841DDE858088}" type="slidenum">
              <a:rPr lang="tr-TR" altLang="tr-TR"/>
              <a:pPr>
                <a:defRPr/>
              </a:pPr>
              <a:t>‹#›</a:t>
            </a:fld>
            <a:endParaRPr lang="tr-TR" altLang="tr-TR"/>
          </a:p>
        </p:txBody>
      </p:sp>
      <p:sp>
        <p:nvSpPr>
          <p:cNvPr id="179208" name="Line 8"/>
          <p:cNvSpPr>
            <a:spLocks noChangeShapeType="1"/>
          </p:cNvSpPr>
          <p:nvPr/>
        </p:nvSpPr>
        <p:spPr bwMode="auto">
          <a:xfrm>
            <a:off x="457200" y="1125538"/>
            <a:ext cx="8077200" cy="0"/>
          </a:xfrm>
          <a:prstGeom prst="line">
            <a:avLst/>
          </a:prstGeom>
          <a:noFill/>
          <a:ln w="19050">
            <a:solidFill>
              <a:srgbClr val="FF0000"/>
            </a:solidFill>
            <a:round/>
            <a:headEnd/>
            <a:tailEnd/>
          </a:ln>
          <a:extLst>
            <a:ext uri="{909E8E84-426E-40DD-AFC4-6F175D3DCCD1}">
              <a14:hiddenFill xmlns:a14="http://schemas.microsoft.com/office/drawing/2010/main">
                <a:noFill/>
              </a14:hiddenFill>
            </a:ext>
          </a:extLst>
        </p:spPr>
        <p:txBody>
          <a:bodyPr/>
          <a:lstStyle/>
          <a:p>
            <a:endParaRPr lang="tr-TR"/>
          </a:p>
        </p:txBody>
      </p:sp>
      <p:pic>
        <p:nvPicPr>
          <p:cNvPr id="179211" name="Picture 11" descr="tse"/>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8101013" y="6188075"/>
            <a:ext cx="827087" cy="481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9213" name="Line 13"/>
          <p:cNvSpPr>
            <a:spLocks noChangeShapeType="1"/>
          </p:cNvSpPr>
          <p:nvPr userDrawn="1"/>
        </p:nvSpPr>
        <p:spPr bwMode="auto">
          <a:xfrm>
            <a:off x="468313" y="6165850"/>
            <a:ext cx="8675687" cy="0"/>
          </a:xfrm>
          <a:prstGeom prst="line">
            <a:avLst/>
          </a:prstGeom>
          <a:noFill/>
          <a:ln w="19050">
            <a:solidFill>
              <a:srgbClr val="FF0000"/>
            </a:solidFill>
            <a:round/>
            <a:headEnd/>
            <a:tailEnd/>
          </a:ln>
          <a:extLst>
            <a:ext uri="{909E8E84-426E-40DD-AFC4-6F175D3DCCD1}">
              <a14:hiddenFill xmlns:a14="http://schemas.microsoft.com/office/drawing/2010/main">
                <a:noFill/>
              </a14:hiddenFill>
            </a:ext>
          </a:extLst>
        </p:spPr>
        <p:txBody>
          <a:bodyPr/>
          <a:lstStyle/>
          <a:p>
            <a:endParaRPr lang="tr-TR"/>
          </a:p>
        </p:txBody>
      </p:sp>
    </p:spTree>
  </p:cSld>
  <p:clrMap bg1="lt1" tx1="dk1" bg2="lt2" tx2="dk2" accent1="accent1" accent2="accent2" accent3="accent3" accent4="accent4" accent5="accent5" accent6="accent6" hlink="hlink" folHlink="folHlink"/>
  <p:sldLayoutIdLst>
    <p:sldLayoutId id="2147485659" r:id="rId1"/>
    <p:sldLayoutId id="2147485660" r:id="rId2"/>
    <p:sldLayoutId id="2147485661" r:id="rId3"/>
    <p:sldLayoutId id="2147485662" r:id="rId4"/>
    <p:sldLayoutId id="2147485663" r:id="rId5"/>
    <p:sldLayoutId id="2147485664" r:id="rId6"/>
    <p:sldLayoutId id="2147485665" r:id="rId7"/>
    <p:sldLayoutId id="2147485666" r:id="rId8"/>
    <p:sldLayoutId id="2147485667" r:id="rId9"/>
    <p:sldLayoutId id="2147485668" r:id="rId10"/>
    <p:sldLayoutId id="2147485669" r:id="rId11"/>
    <p:sldLayoutId id="2147485670" r:id="rId12"/>
  </p:sldLayoutIdLst>
  <p:transition spd="med"/>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79202"/>
                                        </p:tgtEl>
                                        <p:attrNameLst>
                                          <p:attrName>style.visibility</p:attrName>
                                        </p:attrNameLst>
                                      </p:cBhvr>
                                      <p:to>
                                        <p:strVal val="visible"/>
                                      </p:to>
                                    </p:set>
                                    <p:animEffect transition="in" filter="fade">
                                      <p:cBhvr>
                                        <p:cTn id="7" dur="2000"/>
                                        <p:tgtEl>
                                          <p:spTgt spid="17920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79203">
                                            <p:txEl>
                                              <p:pRg st="0" end="0"/>
                                            </p:txEl>
                                          </p:spTgt>
                                        </p:tgtEl>
                                        <p:attrNameLst>
                                          <p:attrName>style.visibility</p:attrName>
                                        </p:attrNameLst>
                                      </p:cBhvr>
                                      <p:to>
                                        <p:strVal val="visible"/>
                                      </p:to>
                                    </p:set>
                                    <p:animEffect transition="in" filter="fade">
                                      <p:cBhvr>
                                        <p:cTn id="10" dur="2000"/>
                                        <p:tgtEl>
                                          <p:spTgt spid="179203">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79203">
                                            <p:txEl>
                                              <p:pRg st="1" end="1"/>
                                            </p:txEl>
                                          </p:spTgt>
                                        </p:tgtEl>
                                        <p:attrNameLst>
                                          <p:attrName>style.visibility</p:attrName>
                                        </p:attrNameLst>
                                      </p:cBhvr>
                                      <p:to>
                                        <p:strVal val="visible"/>
                                      </p:to>
                                    </p:set>
                                    <p:animEffect transition="in" filter="fade">
                                      <p:cBhvr>
                                        <p:cTn id="13" dur="2000"/>
                                        <p:tgtEl>
                                          <p:spTgt spid="179203">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79203">
                                            <p:txEl>
                                              <p:pRg st="2" end="2"/>
                                            </p:txEl>
                                          </p:spTgt>
                                        </p:tgtEl>
                                        <p:attrNameLst>
                                          <p:attrName>style.visibility</p:attrName>
                                        </p:attrNameLst>
                                      </p:cBhvr>
                                      <p:to>
                                        <p:strVal val="visible"/>
                                      </p:to>
                                    </p:set>
                                    <p:animEffect transition="in" filter="fade">
                                      <p:cBhvr>
                                        <p:cTn id="16" dur="2000"/>
                                        <p:tgtEl>
                                          <p:spTgt spid="179203">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79203">
                                            <p:txEl>
                                              <p:pRg st="3" end="3"/>
                                            </p:txEl>
                                          </p:spTgt>
                                        </p:tgtEl>
                                        <p:attrNameLst>
                                          <p:attrName>style.visibility</p:attrName>
                                        </p:attrNameLst>
                                      </p:cBhvr>
                                      <p:to>
                                        <p:strVal val="visible"/>
                                      </p:to>
                                    </p:set>
                                    <p:animEffect transition="in" filter="fade">
                                      <p:cBhvr>
                                        <p:cTn id="19" dur="2000"/>
                                        <p:tgtEl>
                                          <p:spTgt spid="179203">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79203">
                                            <p:txEl>
                                              <p:pRg st="4" end="4"/>
                                            </p:txEl>
                                          </p:spTgt>
                                        </p:tgtEl>
                                        <p:attrNameLst>
                                          <p:attrName>style.visibility</p:attrName>
                                        </p:attrNameLst>
                                      </p:cBhvr>
                                      <p:to>
                                        <p:strVal val="visible"/>
                                      </p:to>
                                    </p:set>
                                    <p:animEffect transition="in" filter="fade">
                                      <p:cBhvr>
                                        <p:cTn id="22" dur="2000"/>
                                        <p:tgtEl>
                                          <p:spTgt spid="179203">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79204"/>
                                        </p:tgtEl>
                                        <p:attrNameLst>
                                          <p:attrName>style.visibility</p:attrName>
                                        </p:attrNameLst>
                                      </p:cBhvr>
                                      <p:to>
                                        <p:strVal val="visible"/>
                                      </p:to>
                                    </p:set>
                                    <p:animEffect transition="in" filter="fade">
                                      <p:cBhvr>
                                        <p:cTn id="25" dur="2000"/>
                                        <p:tgtEl>
                                          <p:spTgt spid="179204"/>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79206"/>
                                        </p:tgtEl>
                                        <p:attrNameLst>
                                          <p:attrName>style.visibility</p:attrName>
                                        </p:attrNameLst>
                                      </p:cBhvr>
                                      <p:to>
                                        <p:strVal val="visible"/>
                                      </p:to>
                                    </p:set>
                                    <p:animEffect transition="in" filter="fade">
                                      <p:cBhvr>
                                        <p:cTn id="28" dur="2000"/>
                                        <p:tgtEl>
                                          <p:spTgt spid="179206"/>
                                        </p:tgtEl>
                                      </p:cBhvr>
                                    </p:animEffect>
                                  </p:childTnLst>
                                </p:cTn>
                              </p:par>
                              <p:par>
                                <p:cTn id="29" presetID="10" presetClass="entr" presetSubtype="0" fill="hold" nodeType="withEffect">
                                  <p:stCondLst>
                                    <p:cond delay="0"/>
                                  </p:stCondLst>
                                  <p:childTnLst>
                                    <p:set>
                                      <p:cBhvr>
                                        <p:cTn id="30" dur="1" fill="hold">
                                          <p:stCondLst>
                                            <p:cond delay="0"/>
                                          </p:stCondLst>
                                        </p:cTn>
                                        <p:tgtEl>
                                          <p:spTgt spid="179208"/>
                                        </p:tgtEl>
                                        <p:attrNameLst>
                                          <p:attrName>style.visibility</p:attrName>
                                        </p:attrNameLst>
                                      </p:cBhvr>
                                      <p:to>
                                        <p:strVal val="visible"/>
                                      </p:to>
                                    </p:set>
                                    <p:animEffect transition="in" filter="fade">
                                      <p:cBhvr>
                                        <p:cTn id="31" dur="2000"/>
                                        <p:tgtEl>
                                          <p:spTgt spid="179208"/>
                                        </p:tgtEl>
                                      </p:cBhvr>
                                    </p:animEffect>
                                  </p:childTnLst>
                                </p:cTn>
                              </p:par>
                              <p:par>
                                <p:cTn id="32" presetID="10" presetClass="entr" presetSubtype="0" fill="hold" nodeType="withEffect">
                                  <p:stCondLst>
                                    <p:cond delay="0"/>
                                  </p:stCondLst>
                                  <p:childTnLst>
                                    <p:set>
                                      <p:cBhvr>
                                        <p:cTn id="33" dur="1" fill="hold">
                                          <p:stCondLst>
                                            <p:cond delay="0"/>
                                          </p:stCondLst>
                                        </p:cTn>
                                        <p:tgtEl>
                                          <p:spTgt spid="179211"/>
                                        </p:tgtEl>
                                        <p:attrNameLst>
                                          <p:attrName>style.visibility</p:attrName>
                                        </p:attrNameLst>
                                      </p:cBhvr>
                                      <p:to>
                                        <p:strVal val="visible"/>
                                      </p:to>
                                    </p:set>
                                    <p:animEffect transition="in" filter="fade">
                                      <p:cBhvr>
                                        <p:cTn id="34" dur="2000"/>
                                        <p:tgtEl>
                                          <p:spTgt spid="179211"/>
                                        </p:tgtEl>
                                      </p:cBhvr>
                                    </p:animEffect>
                                  </p:childTnLst>
                                </p:cTn>
                              </p:par>
                              <p:par>
                                <p:cTn id="35" presetID="10" presetClass="entr" presetSubtype="0" fill="hold" nodeType="withEffect">
                                  <p:stCondLst>
                                    <p:cond delay="0"/>
                                  </p:stCondLst>
                                  <p:childTnLst>
                                    <p:set>
                                      <p:cBhvr>
                                        <p:cTn id="36" dur="1" fill="hold">
                                          <p:stCondLst>
                                            <p:cond delay="0"/>
                                          </p:stCondLst>
                                        </p:cTn>
                                        <p:tgtEl>
                                          <p:spTgt spid="179213"/>
                                        </p:tgtEl>
                                        <p:attrNameLst>
                                          <p:attrName>style.visibility</p:attrName>
                                        </p:attrNameLst>
                                      </p:cBhvr>
                                      <p:to>
                                        <p:strVal val="visible"/>
                                      </p:to>
                                    </p:set>
                                    <p:animEffect transition="in" filter="fade">
                                      <p:cBhvr>
                                        <p:cTn id="37" dur="2000"/>
                                        <p:tgtEl>
                                          <p:spTgt spid="1792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9202" grpId="0" animBg="1"/>
      <p:bldP spid="179203" grpId="0" build="p">
        <p:tmplLst>
          <p:tmpl lvl="1">
            <p:tnLst>
              <p:par>
                <p:cTn presetID="10" presetClass="entr" presetSubtype="0" fill="hold" nodeType="withEffect">
                  <p:stCondLst>
                    <p:cond delay="0"/>
                  </p:stCondLst>
                  <p:childTnLst>
                    <p:set>
                      <p:cBhvr>
                        <p:cTn dur="1" fill="hold">
                          <p:stCondLst>
                            <p:cond delay="0"/>
                          </p:stCondLst>
                        </p:cTn>
                        <p:tgtEl>
                          <p:spTgt spid="179203"/>
                        </p:tgtEl>
                        <p:attrNameLst>
                          <p:attrName>style.visibility</p:attrName>
                        </p:attrNameLst>
                      </p:cBhvr>
                      <p:to>
                        <p:strVal val="visible"/>
                      </p:to>
                    </p:set>
                    <p:animEffect transition="in" filter="fade">
                      <p:cBhvr>
                        <p:cTn dur="2000"/>
                        <p:tgtEl>
                          <p:spTgt spid="179203"/>
                        </p:tgtEl>
                      </p:cBhvr>
                    </p:animEffect>
                  </p:childTnLst>
                </p:cTn>
              </p:par>
            </p:tnLst>
          </p:tmpl>
          <p:tmpl lvl="2">
            <p:tnLst>
              <p:par>
                <p:cTn presetID="10" presetClass="entr" presetSubtype="0" fill="hold" nodeType="withEffect">
                  <p:stCondLst>
                    <p:cond delay="0"/>
                  </p:stCondLst>
                  <p:childTnLst>
                    <p:set>
                      <p:cBhvr>
                        <p:cTn dur="1" fill="hold">
                          <p:stCondLst>
                            <p:cond delay="0"/>
                          </p:stCondLst>
                        </p:cTn>
                        <p:tgtEl>
                          <p:spTgt spid="179203"/>
                        </p:tgtEl>
                        <p:attrNameLst>
                          <p:attrName>style.visibility</p:attrName>
                        </p:attrNameLst>
                      </p:cBhvr>
                      <p:to>
                        <p:strVal val="visible"/>
                      </p:to>
                    </p:set>
                    <p:animEffect transition="in" filter="fade">
                      <p:cBhvr>
                        <p:cTn dur="2000"/>
                        <p:tgtEl>
                          <p:spTgt spid="179203"/>
                        </p:tgtEl>
                      </p:cBhvr>
                    </p:animEffect>
                  </p:childTnLst>
                </p:cTn>
              </p:par>
            </p:tnLst>
          </p:tmpl>
          <p:tmpl lvl="3">
            <p:tnLst>
              <p:par>
                <p:cTn presetID="10" presetClass="entr" presetSubtype="0" fill="hold" nodeType="withEffect">
                  <p:stCondLst>
                    <p:cond delay="0"/>
                  </p:stCondLst>
                  <p:childTnLst>
                    <p:set>
                      <p:cBhvr>
                        <p:cTn dur="1" fill="hold">
                          <p:stCondLst>
                            <p:cond delay="0"/>
                          </p:stCondLst>
                        </p:cTn>
                        <p:tgtEl>
                          <p:spTgt spid="179203"/>
                        </p:tgtEl>
                        <p:attrNameLst>
                          <p:attrName>style.visibility</p:attrName>
                        </p:attrNameLst>
                      </p:cBhvr>
                      <p:to>
                        <p:strVal val="visible"/>
                      </p:to>
                    </p:set>
                    <p:animEffect transition="in" filter="fade">
                      <p:cBhvr>
                        <p:cTn dur="2000"/>
                        <p:tgtEl>
                          <p:spTgt spid="179203"/>
                        </p:tgtEl>
                      </p:cBhvr>
                    </p:animEffect>
                  </p:childTnLst>
                </p:cTn>
              </p:par>
            </p:tnLst>
          </p:tmpl>
          <p:tmpl lvl="4">
            <p:tnLst>
              <p:par>
                <p:cTn presetID="10" presetClass="entr" presetSubtype="0" fill="hold" nodeType="withEffect">
                  <p:stCondLst>
                    <p:cond delay="0"/>
                  </p:stCondLst>
                  <p:childTnLst>
                    <p:set>
                      <p:cBhvr>
                        <p:cTn dur="1" fill="hold">
                          <p:stCondLst>
                            <p:cond delay="0"/>
                          </p:stCondLst>
                        </p:cTn>
                        <p:tgtEl>
                          <p:spTgt spid="179203"/>
                        </p:tgtEl>
                        <p:attrNameLst>
                          <p:attrName>style.visibility</p:attrName>
                        </p:attrNameLst>
                      </p:cBhvr>
                      <p:to>
                        <p:strVal val="visible"/>
                      </p:to>
                    </p:set>
                    <p:animEffect transition="in" filter="fade">
                      <p:cBhvr>
                        <p:cTn dur="2000"/>
                        <p:tgtEl>
                          <p:spTgt spid="179203"/>
                        </p:tgtEl>
                      </p:cBhvr>
                    </p:animEffect>
                  </p:childTnLst>
                </p:cTn>
              </p:par>
            </p:tnLst>
          </p:tmpl>
          <p:tmpl lvl="5">
            <p:tnLst>
              <p:par>
                <p:cTn presetID="10" presetClass="entr" presetSubtype="0" fill="hold" nodeType="withEffect">
                  <p:stCondLst>
                    <p:cond delay="0"/>
                  </p:stCondLst>
                  <p:childTnLst>
                    <p:set>
                      <p:cBhvr>
                        <p:cTn dur="1" fill="hold">
                          <p:stCondLst>
                            <p:cond delay="0"/>
                          </p:stCondLst>
                        </p:cTn>
                        <p:tgtEl>
                          <p:spTgt spid="179203"/>
                        </p:tgtEl>
                        <p:attrNameLst>
                          <p:attrName>style.visibility</p:attrName>
                        </p:attrNameLst>
                      </p:cBhvr>
                      <p:to>
                        <p:strVal val="visible"/>
                      </p:to>
                    </p:set>
                    <p:animEffect transition="in" filter="fade">
                      <p:cBhvr>
                        <p:cTn dur="2000"/>
                        <p:tgtEl>
                          <p:spTgt spid="179203"/>
                        </p:tgtEl>
                      </p:cBhvr>
                    </p:animEffect>
                  </p:childTnLst>
                </p:cTn>
              </p:par>
            </p:tnLst>
          </p:tmpl>
        </p:tmplLst>
      </p:bldP>
      <p:bldP spid="179204" grpId="0"/>
      <p:bldP spid="179206" grpId="0"/>
    </p:bldLst>
  </p:timing>
  <p:hf hdr="0"/>
  <p:txStyles>
    <p:titleStyle>
      <a:lvl1pPr algn="ctr" rtl="0" eaLnBrk="0" fontAlgn="base" hangingPunct="0">
        <a:spcBef>
          <a:spcPct val="0"/>
        </a:spcBef>
        <a:spcAft>
          <a:spcPct val="0"/>
        </a:spcAft>
        <a:defRPr sz="4400">
          <a:solidFill>
            <a:schemeClr val="bg1"/>
          </a:solidFill>
          <a:latin typeface="+mj-lt"/>
          <a:ea typeface="+mj-ea"/>
          <a:cs typeface="+mj-cs"/>
        </a:defRPr>
      </a:lvl1pPr>
      <a:lvl2pPr algn="ctr" rtl="0" eaLnBrk="0" fontAlgn="base" hangingPunct="0">
        <a:spcBef>
          <a:spcPct val="0"/>
        </a:spcBef>
        <a:spcAft>
          <a:spcPct val="0"/>
        </a:spcAft>
        <a:defRPr sz="4400">
          <a:solidFill>
            <a:schemeClr val="bg1"/>
          </a:solidFill>
          <a:latin typeface="Verdana" pitchFamily="34" charset="0"/>
        </a:defRPr>
      </a:lvl2pPr>
      <a:lvl3pPr algn="ctr" rtl="0" eaLnBrk="0" fontAlgn="base" hangingPunct="0">
        <a:spcBef>
          <a:spcPct val="0"/>
        </a:spcBef>
        <a:spcAft>
          <a:spcPct val="0"/>
        </a:spcAft>
        <a:defRPr sz="4400">
          <a:solidFill>
            <a:schemeClr val="bg1"/>
          </a:solidFill>
          <a:latin typeface="Verdana" pitchFamily="34" charset="0"/>
        </a:defRPr>
      </a:lvl3pPr>
      <a:lvl4pPr algn="ctr" rtl="0" eaLnBrk="0" fontAlgn="base" hangingPunct="0">
        <a:spcBef>
          <a:spcPct val="0"/>
        </a:spcBef>
        <a:spcAft>
          <a:spcPct val="0"/>
        </a:spcAft>
        <a:defRPr sz="4400">
          <a:solidFill>
            <a:schemeClr val="bg1"/>
          </a:solidFill>
          <a:latin typeface="Verdana" pitchFamily="34" charset="0"/>
        </a:defRPr>
      </a:lvl4pPr>
      <a:lvl5pPr algn="ctr" rtl="0" eaLnBrk="0" fontAlgn="base" hangingPunct="0">
        <a:spcBef>
          <a:spcPct val="0"/>
        </a:spcBef>
        <a:spcAft>
          <a:spcPct val="0"/>
        </a:spcAft>
        <a:defRPr sz="4400">
          <a:solidFill>
            <a:schemeClr val="bg1"/>
          </a:solidFill>
          <a:latin typeface="Verdana" pitchFamily="34" charset="0"/>
        </a:defRPr>
      </a:lvl5pPr>
      <a:lvl6pPr marL="457200" algn="ctr" rtl="0" fontAlgn="base">
        <a:spcBef>
          <a:spcPct val="0"/>
        </a:spcBef>
        <a:spcAft>
          <a:spcPct val="0"/>
        </a:spcAft>
        <a:defRPr sz="4400">
          <a:solidFill>
            <a:schemeClr val="bg1"/>
          </a:solidFill>
          <a:latin typeface="Verdana" pitchFamily="34" charset="0"/>
        </a:defRPr>
      </a:lvl6pPr>
      <a:lvl7pPr marL="914400" algn="ctr" rtl="0" fontAlgn="base">
        <a:spcBef>
          <a:spcPct val="0"/>
        </a:spcBef>
        <a:spcAft>
          <a:spcPct val="0"/>
        </a:spcAft>
        <a:defRPr sz="4400">
          <a:solidFill>
            <a:schemeClr val="bg1"/>
          </a:solidFill>
          <a:latin typeface="Verdana" pitchFamily="34" charset="0"/>
        </a:defRPr>
      </a:lvl7pPr>
      <a:lvl8pPr marL="1371600" algn="ctr" rtl="0" fontAlgn="base">
        <a:spcBef>
          <a:spcPct val="0"/>
        </a:spcBef>
        <a:spcAft>
          <a:spcPct val="0"/>
        </a:spcAft>
        <a:defRPr sz="4400">
          <a:solidFill>
            <a:schemeClr val="bg1"/>
          </a:solidFill>
          <a:latin typeface="Verdana" pitchFamily="34" charset="0"/>
        </a:defRPr>
      </a:lvl8pPr>
      <a:lvl9pPr marL="1828800" algn="ctr" rtl="0" fontAlgn="base">
        <a:spcBef>
          <a:spcPct val="0"/>
        </a:spcBef>
        <a:spcAft>
          <a:spcPct val="0"/>
        </a:spcAft>
        <a:defRPr sz="4400">
          <a:solidFill>
            <a:schemeClr val="bg1"/>
          </a:solidFill>
          <a:latin typeface="Verdana" pitchFamily="34" charset="0"/>
        </a:defRPr>
      </a:lvl9pPr>
    </p:titleStyle>
    <p:bodyStyle>
      <a:lvl1pPr marL="342900" indent="-342900" algn="l" rtl="0" eaLnBrk="0" fontAlgn="base" hangingPunct="0">
        <a:spcBef>
          <a:spcPct val="20000"/>
        </a:spcBef>
        <a:spcAft>
          <a:spcPct val="0"/>
        </a:spcAft>
        <a:buClr>
          <a:schemeClr val="bg2"/>
        </a:buClr>
        <a:buSzPct val="75000"/>
        <a:buFont typeface="Wingdings" pitchFamily="2" charset="2"/>
        <a:buBlip>
          <a:blip r:embed="rId15"/>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chemeClr val="tx2"/>
        </a:buClr>
        <a:buSzPct val="75000"/>
        <a:buFont typeface="Wingdings" pitchFamily="2" charset="2"/>
        <a:buChar char="n"/>
        <a:defRPr sz="2400">
          <a:solidFill>
            <a:schemeClr val="tx1"/>
          </a:solidFill>
          <a:latin typeface="+mn-lt"/>
        </a:defRPr>
      </a:lvl2pPr>
      <a:lvl3pPr marL="1143000" indent="-228600" algn="l" rtl="0" eaLnBrk="0" fontAlgn="base" hangingPunct="0">
        <a:spcBef>
          <a:spcPct val="20000"/>
        </a:spcBef>
        <a:spcAft>
          <a:spcPct val="0"/>
        </a:spcAft>
        <a:buClr>
          <a:schemeClr val="accent1"/>
        </a:buClr>
        <a:buSzPct val="65000"/>
        <a:buFont typeface="Wingdings" pitchFamily="2" charset="2"/>
        <a:buChar char="p"/>
        <a:defRPr sz="2000">
          <a:solidFill>
            <a:schemeClr val="tx1"/>
          </a:solidFill>
          <a:latin typeface="+mn-lt"/>
        </a:defRPr>
      </a:lvl3pPr>
      <a:lvl4pPr marL="1600200" indent="-228600" algn="l" rtl="0" eaLnBrk="0" fontAlgn="base" hangingPunct="0">
        <a:spcBef>
          <a:spcPct val="20000"/>
        </a:spcBef>
        <a:spcAft>
          <a:spcPct val="0"/>
        </a:spcAft>
        <a:buClr>
          <a:schemeClr val="bg2"/>
        </a:buClr>
        <a:buFont typeface="Wingdings" pitchFamily="2" charset="2"/>
        <a:buChar char="§"/>
        <a:defRPr>
          <a:solidFill>
            <a:schemeClr val="tx1"/>
          </a:solidFill>
          <a:latin typeface="+mn-lt"/>
        </a:defRPr>
      </a:lvl4pPr>
      <a:lvl5pPr marL="2057400" indent="-228600" algn="l" rtl="0" eaLnBrk="0" fontAlgn="base" hangingPunct="0">
        <a:spcBef>
          <a:spcPct val="20000"/>
        </a:spcBef>
        <a:spcAft>
          <a:spcPct val="0"/>
        </a:spcAft>
        <a:buClr>
          <a:schemeClr val="tx2"/>
        </a:buClr>
        <a:buSzPct val="80000"/>
        <a:buFont typeface="Wingdings" pitchFamily="2" charset="2"/>
        <a:buChar char="§"/>
        <a:defRPr>
          <a:solidFill>
            <a:schemeClr val="tx1"/>
          </a:solidFill>
          <a:latin typeface="+mn-lt"/>
        </a:defRPr>
      </a:lvl5pPr>
      <a:lvl6pPr marL="2514600" indent="-228600" algn="l" rtl="0" fontAlgn="base">
        <a:spcBef>
          <a:spcPct val="20000"/>
        </a:spcBef>
        <a:spcAft>
          <a:spcPct val="0"/>
        </a:spcAft>
        <a:buClr>
          <a:schemeClr val="tx2"/>
        </a:buClr>
        <a:buSzPct val="80000"/>
        <a:buFont typeface="Wingdings" pitchFamily="2" charset="2"/>
        <a:buChar char="§"/>
        <a:defRPr>
          <a:solidFill>
            <a:schemeClr val="tx1"/>
          </a:solidFill>
          <a:latin typeface="+mn-lt"/>
        </a:defRPr>
      </a:lvl6pPr>
      <a:lvl7pPr marL="2971800" indent="-228600" algn="l" rtl="0" fontAlgn="base">
        <a:spcBef>
          <a:spcPct val="20000"/>
        </a:spcBef>
        <a:spcAft>
          <a:spcPct val="0"/>
        </a:spcAft>
        <a:buClr>
          <a:schemeClr val="tx2"/>
        </a:buClr>
        <a:buSzPct val="80000"/>
        <a:buFont typeface="Wingdings" pitchFamily="2" charset="2"/>
        <a:buChar char="§"/>
        <a:defRPr>
          <a:solidFill>
            <a:schemeClr val="tx1"/>
          </a:solidFill>
          <a:latin typeface="+mn-lt"/>
        </a:defRPr>
      </a:lvl7pPr>
      <a:lvl8pPr marL="3429000" indent="-228600" algn="l" rtl="0" fontAlgn="base">
        <a:spcBef>
          <a:spcPct val="20000"/>
        </a:spcBef>
        <a:spcAft>
          <a:spcPct val="0"/>
        </a:spcAft>
        <a:buClr>
          <a:schemeClr val="tx2"/>
        </a:buClr>
        <a:buSzPct val="80000"/>
        <a:buFont typeface="Wingdings" pitchFamily="2" charset="2"/>
        <a:buChar char="§"/>
        <a:defRPr>
          <a:solidFill>
            <a:schemeClr val="tx1"/>
          </a:solidFill>
          <a:latin typeface="+mn-lt"/>
        </a:defRPr>
      </a:lvl8pPr>
      <a:lvl9pPr marL="3886200" indent="-228600" algn="l" rtl="0" fontAlgn="base">
        <a:spcBef>
          <a:spcPct val="20000"/>
        </a:spcBef>
        <a:spcAft>
          <a:spcPct val="0"/>
        </a:spcAft>
        <a:buClr>
          <a:schemeClr val="tx2"/>
        </a:buClr>
        <a:buSzPct val="80000"/>
        <a:buFont typeface="Wingdings" pitchFamily="2" charset="2"/>
        <a:buChar char="§"/>
        <a:defRPr>
          <a:solidFill>
            <a:schemeClr val="tx1"/>
          </a:solidFill>
          <a:latin typeface="+mn-lt"/>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cxnSp>
        <p:nvCxnSpPr>
          <p:cNvPr id="9" name="8 Düz Bağlayıcı"/>
          <p:cNvCxnSpPr/>
          <p:nvPr userDrawn="1"/>
        </p:nvCxnSpPr>
        <p:spPr>
          <a:xfrm>
            <a:off x="0" y="1143000"/>
            <a:ext cx="9144000" cy="0"/>
          </a:xfrm>
          <a:prstGeom prst="line">
            <a:avLst/>
          </a:prstGeom>
          <a:ln w="25400">
            <a:solidFill>
              <a:srgbClr val="FF0000"/>
            </a:solidFill>
          </a:ln>
        </p:spPr>
        <p:style>
          <a:lnRef idx="1">
            <a:schemeClr val="dk1"/>
          </a:lnRef>
          <a:fillRef idx="0">
            <a:schemeClr val="dk1"/>
          </a:fillRef>
          <a:effectRef idx="0">
            <a:schemeClr val="dk1"/>
          </a:effectRef>
          <a:fontRef idx="minor">
            <a:schemeClr val="tx1"/>
          </a:fontRef>
        </p:style>
      </p:cxnSp>
      <p:cxnSp>
        <p:nvCxnSpPr>
          <p:cNvPr id="10" name="9 Düz Bağlayıcı"/>
          <p:cNvCxnSpPr/>
          <p:nvPr userDrawn="1"/>
        </p:nvCxnSpPr>
        <p:spPr>
          <a:xfrm>
            <a:off x="0" y="5976937"/>
            <a:ext cx="9144000" cy="0"/>
          </a:xfrm>
          <a:prstGeom prst="line">
            <a:avLst/>
          </a:prstGeom>
          <a:ln w="25400">
            <a:solidFill>
              <a:srgbClr val="FF0000"/>
            </a:solidFill>
          </a:ln>
          <a:scene3d>
            <a:camera prst="orthographicFront"/>
            <a:lightRig rig="threePt" dir="t"/>
          </a:scene3d>
          <a:sp3d>
            <a:bevelT prst="relaxedInset"/>
          </a:sp3d>
        </p:spPr>
        <p:style>
          <a:lnRef idx="1">
            <a:schemeClr val="dk1"/>
          </a:lnRef>
          <a:fillRef idx="0">
            <a:schemeClr val="dk1"/>
          </a:fillRef>
          <a:effectRef idx="0">
            <a:schemeClr val="dk1"/>
          </a:effectRef>
          <a:fontRef idx="minor">
            <a:schemeClr val="tx1"/>
          </a:fontRef>
        </p:style>
      </p:cxnSp>
      <p:sp>
        <p:nvSpPr>
          <p:cNvPr id="11" name="Rectangle 8"/>
          <p:cNvSpPr txBox="1">
            <a:spLocks noChangeArrowheads="1"/>
          </p:cNvSpPr>
          <p:nvPr userDrawn="1"/>
        </p:nvSpPr>
        <p:spPr bwMode="auto">
          <a:xfrm>
            <a:off x="7372350" y="6172200"/>
            <a:ext cx="2271713" cy="685800"/>
          </a:xfrm>
          <a:prstGeom prst="rect">
            <a:avLst/>
          </a:prstGeom>
          <a:noFill/>
          <a:ln w="9525">
            <a:noFill/>
            <a:miter lim="800000"/>
            <a:headEnd/>
            <a:tailEnd/>
          </a:ln>
          <a:effectLst/>
        </p:spPr>
        <p:txBody>
          <a:bodyPr anchor="ctr"/>
          <a:lstStyle/>
          <a:p>
            <a:pPr eaLnBrk="1" hangingPunct="1">
              <a:defRPr/>
            </a:pPr>
            <a:endParaRPr lang="tr-TR" sz="1400" b="0" u="none" kern="0" dirty="0">
              <a:solidFill>
                <a:srgbClr val="000000"/>
              </a:solidFill>
              <a:latin typeface="Arial" pitchFamily="34" charset="0"/>
              <a:cs typeface="Arial" pitchFamily="34" charset="0"/>
            </a:endParaRPr>
          </a:p>
        </p:txBody>
      </p:sp>
      <p:cxnSp>
        <p:nvCxnSpPr>
          <p:cNvPr id="12" name="11 Düz Bağlayıcı"/>
          <p:cNvCxnSpPr/>
          <p:nvPr userDrawn="1"/>
        </p:nvCxnSpPr>
        <p:spPr>
          <a:xfrm>
            <a:off x="0" y="928688"/>
            <a:ext cx="2160588" cy="0"/>
          </a:xfrm>
          <a:prstGeom prst="line">
            <a:avLst/>
          </a:prstGeom>
          <a:ln w="19050">
            <a:solidFill>
              <a:srgbClr val="FF0000"/>
            </a:solidFill>
          </a:ln>
        </p:spPr>
        <p:style>
          <a:lnRef idx="1">
            <a:schemeClr val="dk1"/>
          </a:lnRef>
          <a:fillRef idx="0">
            <a:schemeClr val="dk1"/>
          </a:fillRef>
          <a:effectRef idx="0">
            <a:schemeClr val="dk1"/>
          </a:effectRef>
          <a:fontRef idx="minor">
            <a:schemeClr val="tx1"/>
          </a:fontRef>
        </p:style>
      </p:cxnSp>
      <p:cxnSp>
        <p:nvCxnSpPr>
          <p:cNvPr id="13" name="12 Düz Bağlayıcı"/>
          <p:cNvCxnSpPr/>
          <p:nvPr userDrawn="1"/>
        </p:nvCxnSpPr>
        <p:spPr>
          <a:xfrm>
            <a:off x="0" y="1000125"/>
            <a:ext cx="2879725" cy="0"/>
          </a:xfrm>
          <a:prstGeom prst="line">
            <a:avLst/>
          </a:prstGeom>
          <a:ln w="19050">
            <a:solidFill>
              <a:srgbClr val="FF0000"/>
            </a:solidFill>
          </a:ln>
        </p:spPr>
        <p:style>
          <a:lnRef idx="1">
            <a:schemeClr val="dk1"/>
          </a:lnRef>
          <a:fillRef idx="0">
            <a:schemeClr val="dk1"/>
          </a:fillRef>
          <a:effectRef idx="0">
            <a:schemeClr val="dk1"/>
          </a:effectRef>
          <a:fontRef idx="minor">
            <a:schemeClr val="tx1"/>
          </a:fontRef>
        </p:style>
      </p:cxnSp>
      <p:cxnSp>
        <p:nvCxnSpPr>
          <p:cNvPr id="16" name="15 Düz Bağlayıcı"/>
          <p:cNvCxnSpPr/>
          <p:nvPr userDrawn="1"/>
        </p:nvCxnSpPr>
        <p:spPr>
          <a:xfrm>
            <a:off x="0" y="1071563"/>
            <a:ext cx="3600450" cy="0"/>
          </a:xfrm>
          <a:prstGeom prst="line">
            <a:avLst/>
          </a:prstGeom>
          <a:ln w="19050">
            <a:solidFill>
              <a:srgbClr val="FF0000"/>
            </a:solidFill>
          </a:ln>
        </p:spPr>
        <p:style>
          <a:lnRef idx="1">
            <a:schemeClr val="dk1"/>
          </a:lnRef>
          <a:fillRef idx="0">
            <a:schemeClr val="dk1"/>
          </a:fillRef>
          <a:effectRef idx="0">
            <a:schemeClr val="dk1"/>
          </a:effectRef>
          <a:fontRef idx="minor">
            <a:schemeClr val="tx1"/>
          </a:fontRef>
        </p:style>
      </p:cxnSp>
      <p:pic>
        <p:nvPicPr>
          <p:cNvPr id="17" name="Picture 4" descr="tse"/>
          <p:cNvPicPr>
            <a:picLocks noChangeAspect="1" noChangeArrowheads="1"/>
          </p:cNvPicPr>
          <p:nvPr userDrawn="1"/>
        </p:nvPicPr>
        <p:blipFill>
          <a:blip r:embed="rId4">
            <a:clrChange>
              <a:clrFrom>
                <a:srgbClr val="FDFDFD"/>
              </a:clrFrom>
              <a:clrTo>
                <a:srgbClr val="FDFDFD">
                  <a:alpha val="0"/>
                </a:srgbClr>
              </a:clrTo>
            </a:clrChange>
            <a:lum bright="14000"/>
            <a:extLst>
              <a:ext uri="{28A0092B-C50C-407E-A947-70E740481C1C}">
                <a14:useLocalDpi xmlns:a14="http://schemas.microsoft.com/office/drawing/2010/main" val="0"/>
              </a:ext>
            </a:extLst>
          </a:blip>
          <a:srcRect/>
          <a:stretch>
            <a:fillRect/>
          </a:stretch>
        </p:blipFill>
        <p:spPr bwMode="auto">
          <a:xfrm>
            <a:off x="571500" y="71438"/>
            <a:ext cx="1258888" cy="731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8" name="17 Düz Bağlayıcı"/>
          <p:cNvCxnSpPr/>
          <p:nvPr userDrawn="1"/>
        </p:nvCxnSpPr>
        <p:spPr>
          <a:xfrm>
            <a:off x="6983413" y="6286500"/>
            <a:ext cx="2160587" cy="0"/>
          </a:xfrm>
          <a:prstGeom prst="line">
            <a:avLst/>
          </a:prstGeom>
          <a:ln w="19050">
            <a:solidFill>
              <a:srgbClr val="FF0000"/>
            </a:solidFill>
          </a:ln>
        </p:spPr>
        <p:style>
          <a:lnRef idx="1">
            <a:schemeClr val="dk1"/>
          </a:lnRef>
          <a:fillRef idx="0">
            <a:schemeClr val="dk1"/>
          </a:fillRef>
          <a:effectRef idx="0">
            <a:schemeClr val="dk1"/>
          </a:effectRef>
          <a:fontRef idx="minor">
            <a:schemeClr val="tx1"/>
          </a:fontRef>
        </p:style>
      </p:cxnSp>
      <p:cxnSp>
        <p:nvCxnSpPr>
          <p:cNvPr id="19" name="18 Düz Bağlayıcı"/>
          <p:cNvCxnSpPr/>
          <p:nvPr userDrawn="1"/>
        </p:nvCxnSpPr>
        <p:spPr>
          <a:xfrm>
            <a:off x="6264275" y="6215063"/>
            <a:ext cx="2879725" cy="0"/>
          </a:xfrm>
          <a:prstGeom prst="line">
            <a:avLst/>
          </a:prstGeom>
          <a:ln w="19050">
            <a:solidFill>
              <a:srgbClr val="FF0000"/>
            </a:solidFill>
          </a:ln>
        </p:spPr>
        <p:style>
          <a:lnRef idx="1">
            <a:schemeClr val="dk1"/>
          </a:lnRef>
          <a:fillRef idx="0">
            <a:schemeClr val="dk1"/>
          </a:fillRef>
          <a:effectRef idx="0">
            <a:schemeClr val="dk1"/>
          </a:effectRef>
          <a:fontRef idx="minor">
            <a:schemeClr val="tx1"/>
          </a:fontRef>
        </p:style>
      </p:cxnSp>
      <p:cxnSp>
        <p:nvCxnSpPr>
          <p:cNvPr id="20" name="19 Düz Bağlayıcı"/>
          <p:cNvCxnSpPr/>
          <p:nvPr userDrawn="1"/>
        </p:nvCxnSpPr>
        <p:spPr>
          <a:xfrm>
            <a:off x="5543550" y="6143625"/>
            <a:ext cx="3600450" cy="0"/>
          </a:xfrm>
          <a:prstGeom prst="line">
            <a:avLst/>
          </a:prstGeom>
          <a:ln w="19050">
            <a:solidFill>
              <a:srgbClr val="FF0000"/>
            </a:solidFill>
          </a:ln>
        </p:spPr>
        <p:style>
          <a:lnRef idx="1">
            <a:schemeClr val="dk1"/>
          </a:lnRef>
          <a:fillRef idx="0">
            <a:schemeClr val="dk1"/>
          </a:fillRef>
          <a:effectRef idx="0">
            <a:schemeClr val="dk1"/>
          </a:effectRef>
          <a:fontRef idx="minor">
            <a:schemeClr val="tx1"/>
          </a:fontRef>
        </p:style>
      </p:cxnSp>
      <p:sp>
        <p:nvSpPr>
          <p:cNvPr id="14" name="Rectangle 8"/>
          <p:cNvSpPr txBox="1">
            <a:spLocks noChangeArrowheads="1"/>
          </p:cNvSpPr>
          <p:nvPr userDrawn="1"/>
        </p:nvSpPr>
        <p:spPr bwMode="auto">
          <a:xfrm>
            <a:off x="-71438" y="6072188"/>
            <a:ext cx="3429001" cy="685800"/>
          </a:xfrm>
          <a:prstGeom prst="rect">
            <a:avLst/>
          </a:prstGeom>
          <a:noFill/>
          <a:ln w="9525">
            <a:noFill/>
            <a:miter lim="800000"/>
            <a:headEnd/>
            <a:tailEnd/>
          </a:ln>
          <a:effectLst/>
        </p:spPr>
        <p:txBody>
          <a:bodyPr anchor="ctr"/>
          <a:lstStyle/>
          <a:p>
            <a:pPr algn="ctr" eaLnBrk="1" fontAlgn="auto" hangingPunct="1">
              <a:spcBef>
                <a:spcPts val="0"/>
              </a:spcBef>
              <a:spcAft>
                <a:spcPts val="0"/>
              </a:spcAft>
              <a:defRPr/>
            </a:pPr>
            <a:endParaRPr lang="tr-TR" sz="1400" b="0" u="none" kern="0" dirty="0">
              <a:solidFill>
                <a:srgbClr val="000000"/>
              </a:solidFill>
              <a:latin typeface="Arial" pitchFamily="34" charset="0"/>
              <a:cs typeface="Arial" pitchFamily="34" charset="0"/>
            </a:endParaRPr>
          </a:p>
        </p:txBody>
      </p:sp>
    </p:spTree>
    <p:extLst>
      <p:ext uri="{BB962C8B-B14F-4D97-AF65-F5344CB8AC3E}">
        <p14:creationId xmlns:p14="http://schemas.microsoft.com/office/powerpoint/2010/main" val="1669146289"/>
      </p:ext>
    </p:extLst>
  </p:cSld>
  <p:clrMap bg1="lt1" tx1="dk1" bg2="lt2" tx2="dk2" accent1="accent1" accent2="accent2" accent3="accent3" accent4="accent4" accent5="accent5" accent6="accent6" hlink="hlink" folHlink="folHlink"/>
  <p:sldLayoutIdLst>
    <p:sldLayoutId id="2147485672" r:id="rId1"/>
    <p:sldLayoutId id="2147485673" r:id="rId2"/>
  </p:sldLayoutIdLst>
  <p:transition spd="med">
    <p:wipe dir="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 presetClass="entr" presetSubtype="10"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checkerboard(across)">
                                      <p:cBhvr>
                                        <p:cTn id="7" dur="500"/>
                                        <p:tgtEl>
                                          <p:spTgt spid="17"/>
                                        </p:tgtEl>
                                      </p:cBhvr>
                                    </p:animEffect>
                                  </p:childTnLst>
                                </p:cTn>
                              </p:par>
                            </p:childTnLst>
                          </p:cTn>
                        </p:par>
                        <p:par>
                          <p:cTn id="8" fill="hold" nodeType="afterGroup">
                            <p:stCondLst>
                              <p:cond delay="500"/>
                            </p:stCondLst>
                            <p:childTnLst>
                              <p:par>
                                <p:cTn id="9" presetID="2" presetClass="entr" presetSubtype="8"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0-#ppt_w/2"/>
                                          </p:val>
                                        </p:tav>
                                        <p:tav tm="100000">
                                          <p:val>
                                            <p:strVal val="#ppt_x"/>
                                          </p:val>
                                        </p:tav>
                                      </p:tavLst>
                                    </p:anim>
                                    <p:anim calcmode="lin" valueType="num">
                                      <p:cBhvr additive="base">
                                        <p:cTn id="12" dur="500" fill="hold"/>
                                        <p:tgtEl>
                                          <p:spTgt spid="12"/>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500" fill="hold"/>
                                        <p:tgtEl>
                                          <p:spTgt spid="13"/>
                                        </p:tgtEl>
                                        <p:attrNameLst>
                                          <p:attrName>ppt_x</p:attrName>
                                        </p:attrNameLst>
                                      </p:cBhvr>
                                      <p:tavLst>
                                        <p:tav tm="0">
                                          <p:val>
                                            <p:strVal val="0-#ppt_w/2"/>
                                          </p:val>
                                        </p:tav>
                                        <p:tav tm="100000">
                                          <p:val>
                                            <p:strVal val="#ppt_x"/>
                                          </p:val>
                                        </p:tav>
                                      </p:tavLst>
                                    </p:anim>
                                    <p:anim calcmode="lin" valueType="num">
                                      <p:cBhvr additive="base">
                                        <p:cTn id="16" dur="500" fill="hold"/>
                                        <p:tgtEl>
                                          <p:spTgt spid="13"/>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0"/>
                                  </p:stCondLst>
                                  <p:childTnLst>
                                    <p:set>
                                      <p:cBhvr>
                                        <p:cTn id="18" dur="1" fill="hold">
                                          <p:stCondLst>
                                            <p:cond delay="0"/>
                                          </p:stCondLst>
                                        </p:cTn>
                                        <p:tgtEl>
                                          <p:spTgt spid="16"/>
                                        </p:tgtEl>
                                        <p:attrNameLst>
                                          <p:attrName>style.visibility</p:attrName>
                                        </p:attrNameLst>
                                      </p:cBhvr>
                                      <p:to>
                                        <p:strVal val="visible"/>
                                      </p:to>
                                    </p:set>
                                    <p:anim calcmode="lin" valueType="num">
                                      <p:cBhvr additive="base">
                                        <p:cTn id="19" dur="500" fill="hold"/>
                                        <p:tgtEl>
                                          <p:spTgt spid="16"/>
                                        </p:tgtEl>
                                        <p:attrNameLst>
                                          <p:attrName>ppt_x</p:attrName>
                                        </p:attrNameLst>
                                      </p:cBhvr>
                                      <p:tavLst>
                                        <p:tav tm="0">
                                          <p:val>
                                            <p:strVal val="0-#ppt_w/2"/>
                                          </p:val>
                                        </p:tav>
                                        <p:tav tm="100000">
                                          <p:val>
                                            <p:strVal val="#ppt_x"/>
                                          </p:val>
                                        </p:tav>
                                      </p:tavLst>
                                    </p:anim>
                                    <p:anim calcmode="lin" valueType="num">
                                      <p:cBhvr additive="base">
                                        <p:cTn id="20" dur="500" fill="hold"/>
                                        <p:tgtEl>
                                          <p:spTgt spid="16"/>
                                        </p:tgtEl>
                                        <p:attrNameLst>
                                          <p:attrName>ppt_y</p:attrName>
                                        </p:attrNameLst>
                                      </p:cBhvr>
                                      <p:tavLst>
                                        <p:tav tm="0">
                                          <p:val>
                                            <p:strVal val="#ppt_y"/>
                                          </p:val>
                                        </p:tav>
                                        <p:tav tm="100000">
                                          <p:val>
                                            <p:strVal val="#ppt_y"/>
                                          </p:val>
                                        </p:tav>
                                      </p:tavLst>
                                    </p:anim>
                                  </p:childTnLst>
                                </p:cTn>
                              </p:par>
                              <p:par>
                                <p:cTn id="21" presetID="2" presetClass="entr" presetSubtype="8" fill="hold" nodeType="with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500" fill="hold"/>
                                        <p:tgtEl>
                                          <p:spTgt spid="9"/>
                                        </p:tgtEl>
                                        <p:attrNameLst>
                                          <p:attrName>ppt_x</p:attrName>
                                        </p:attrNameLst>
                                      </p:cBhvr>
                                      <p:tavLst>
                                        <p:tav tm="0">
                                          <p:val>
                                            <p:strVal val="0-#ppt_w/2"/>
                                          </p:val>
                                        </p:tav>
                                        <p:tav tm="100000">
                                          <p:val>
                                            <p:strVal val="#ppt_x"/>
                                          </p:val>
                                        </p:tav>
                                      </p:tavLst>
                                    </p:anim>
                                    <p:anim calcmode="lin" valueType="num">
                                      <p:cBhvr additive="base">
                                        <p:cTn id="24" dur="500" fill="hold"/>
                                        <p:tgtEl>
                                          <p:spTgt spid="9"/>
                                        </p:tgtEl>
                                        <p:attrNameLst>
                                          <p:attrName>ppt_y</p:attrName>
                                        </p:attrNameLst>
                                      </p:cBhvr>
                                      <p:tavLst>
                                        <p:tav tm="0">
                                          <p:val>
                                            <p:strVal val="#ppt_y"/>
                                          </p:val>
                                        </p:tav>
                                        <p:tav tm="100000">
                                          <p:val>
                                            <p:strVal val="#ppt_y"/>
                                          </p:val>
                                        </p:tav>
                                      </p:tavLst>
                                    </p:anim>
                                  </p:childTnLst>
                                </p:cTn>
                              </p:par>
                            </p:childTnLst>
                          </p:cTn>
                        </p:par>
                        <p:par>
                          <p:cTn id="25" fill="hold" nodeType="afterGroup">
                            <p:stCondLst>
                              <p:cond delay="1000"/>
                            </p:stCondLst>
                            <p:childTnLst>
                              <p:par>
                                <p:cTn id="26" presetID="2" presetClass="entr" presetSubtype="2" fill="hold" nodeType="afterEffect">
                                  <p:stCondLst>
                                    <p:cond delay="0"/>
                                  </p:stCondLst>
                                  <p:childTnLst>
                                    <p:set>
                                      <p:cBhvr>
                                        <p:cTn id="27" dur="1" fill="hold">
                                          <p:stCondLst>
                                            <p:cond delay="0"/>
                                          </p:stCondLst>
                                        </p:cTn>
                                        <p:tgtEl>
                                          <p:spTgt spid="10"/>
                                        </p:tgtEl>
                                        <p:attrNameLst>
                                          <p:attrName>style.visibility</p:attrName>
                                        </p:attrNameLst>
                                      </p:cBhvr>
                                      <p:to>
                                        <p:strVal val="visible"/>
                                      </p:to>
                                    </p:set>
                                    <p:anim calcmode="lin" valueType="num">
                                      <p:cBhvr additive="base">
                                        <p:cTn id="28" dur="500" fill="hold"/>
                                        <p:tgtEl>
                                          <p:spTgt spid="10"/>
                                        </p:tgtEl>
                                        <p:attrNameLst>
                                          <p:attrName>ppt_x</p:attrName>
                                        </p:attrNameLst>
                                      </p:cBhvr>
                                      <p:tavLst>
                                        <p:tav tm="0">
                                          <p:val>
                                            <p:strVal val="1+#ppt_w/2"/>
                                          </p:val>
                                        </p:tav>
                                        <p:tav tm="100000">
                                          <p:val>
                                            <p:strVal val="#ppt_x"/>
                                          </p:val>
                                        </p:tav>
                                      </p:tavLst>
                                    </p:anim>
                                    <p:anim calcmode="lin" valueType="num">
                                      <p:cBhvr additive="base">
                                        <p:cTn id="29" dur="500" fill="hold"/>
                                        <p:tgtEl>
                                          <p:spTgt spid="10"/>
                                        </p:tgtEl>
                                        <p:attrNameLst>
                                          <p:attrName>ppt_y</p:attrName>
                                        </p:attrNameLst>
                                      </p:cBhvr>
                                      <p:tavLst>
                                        <p:tav tm="0">
                                          <p:val>
                                            <p:strVal val="#ppt_y"/>
                                          </p:val>
                                        </p:tav>
                                        <p:tav tm="100000">
                                          <p:val>
                                            <p:strVal val="#ppt_y"/>
                                          </p:val>
                                        </p:tav>
                                      </p:tavLst>
                                    </p:anim>
                                  </p:childTnLst>
                                </p:cTn>
                              </p:par>
                              <p:par>
                                <p:cTn id="30" presetID="2" presetClass="entr" presetSubtype="2" fill="hold" nodeType="withEffect">
                                  <p:stCondLst>
                                    <p:cond delay="0"/>
                                  </p:stCondLst>
                                  <p:childTnLst>
                                    <p:set>
                                      <p:cBhvr>
                                        <p:cTn id="31" dur="1" fill="hold">
                                          <p:stCondLst>
                                            <p:cond delay="0"/>
                                          </p:stCondLst>
                                        </p:cTn>
                                        <p:tgtEl>
                                          <p:spTgt spid="20"/>
                                        </p:tgtEl>
                                        <p:attrNameLst>
                                          <p:attrName>style.visibility</p:attrName>
                                        </p:attrNameLst>
                                      </p:cBhvr>
                                      <p:to>
                                        <p:strVal val="visible"/>
                                      </p:to>
                                    </p:set>
                                    <p:anim calcmode="lin" valueType="num">
                                      <p:cBhvr additive="base">
                                        <p:cTn id="32" dur="500" fill="hold"/>
                                        <p:tgtEl>
                                          <p:spTgt spid="20"/>
                                        </p:tgtEl>
                                        <p:attrNameLst>
                                          <p:attrName>ppt_x</p:attrName>
                                        </p:attrNameLst>
                                      </p:cBhvr>
                                      <p:tavLst>
                                        <p:tav tm="0">
                                          <p:val>
                                            <p:strVal val="1+#ppt_w/2"/>
                                          </p:val>
                                        </p:tav>
                                        <p:tav tm="100000">
                                          <p:val>
                                            <p:strVal val="#ppt_x"/>
                                          </p:val>
                                        </p:tav>
                                      </p:tavLst>
                                    </p:anim>
                                    <p:anim calcmode="lin" valueType="num">
                                      <p:cBhvr additive="base">
                                        <p:cTn id="33" dur="500" fill="hold"/>
                                        <p:tgtEl>
                                          <p:spTgt spid="20"/>
                                        </p:tgtEl>
                                        <p:attrNameLst>
                                          <p:attrName>ppt_y</p:attrName>
                                        </p:attrNameLst>
                                      </p:cBhvr>
                                      <p:tavLst>
                                        <p:tav tm="0">
                                          <p:val>
                                            <p:strVal val="#ppt_y"/>
                                          </p:val>
                                        </p:tav>
                                        <p:tav tm="100000">
                                          <p:val>
                                            <p:strVal val="#ppt_y"/>
                                          </p:val>
                                        </p:tav>
                                      </p:tavLst>
                                    </p:anim>
                                  </p:childTnLst>
                                </p:cTn>
                              </p:par>
                              <p:par>
                                <p:cTn id="34" presetID="2" presetClass="entr" presetSubtype="2" fill="hold" nodeType="withEffect">
                                  <p:stCondLst>
                                    <p:cond delay="0"/>
                                  </p:stCondLst>
                                  <p:childTnLst>
                                    <p:set>
                                      <p:cBhvr>
                                        <p:cTn id="35" dur="1" fill="hold">
                                          <p:stCondLst>
                                            <p:cond delay="0"/>
                                          </p:stCondLst>
                                        </p:cTn>
                                        <p:tgtEl>
                                          <p:spTgt spid="19"/>
                                        </p:tgtEl>
                                        <p:attrNameLst>
                                          <p:attrName>style.visibility</p:attrName>
                                        </p:attrNameLst>
                                      </p:cBhvr>
                                      <p:to>
                                        <p:strVal val="visible"/>
                                      </p:to>
                                    </p:set>
                                    <p:anim calcmode="lin" valueType="num">
                                      <p:cBhvr additive="base">
                                        <p:cTn id="36" dur="500" fill="hold"/>
                                        <p:tgtEl>
                                          <p:spTgt spid="19"/>
                                        </p:tgtEl>
                                        <p:attrNameLst>
                                          <p:attrName>ppt_x</p:attrName>
                                        </p:attrNameLst>
                                      </p:cBhvr>
                                      <p:tavLst>
                                        <p:tav tm="0">
                                          <p:val>
                                            <p:strVal val="1+#ppt_w/2"/>
                                          </p:val>
                                        </p:tav>
                                        <p:tav tm="100000">
                                          <p:val>
                                            <p:strVal val="#ppt_x"/>
                                          </p:val>
                                        </p:tav>
                                      </p:tavLst>
                                    </p:anim>
                                    <p:anim calcmode="lin" valueType="num">
                                      <p:cBhvr additive="base">
                                        <p:cTn id="37" dur="500" fill="hold"/>
                                        <p:tgtEl>
                                          <p:spTgt spid="19"/>
                                        </p:tgtEl>
                                        <p:attrNameLst>
                                          <p:attrName>ppt_y</p:attrName>
                                        </p:attrNameLst>
                                      </p:cBhvr>
                                      <p:tavLst>
                                        <p:tav tm="0">
                                          <p:val>
                                            <p:strVal val="#ppt_y"/>
                                          </p:val>
                                        </p:tav>
                                        <p:tav tm="100000">
                                          <p:val>
                                            <p:strVal val="#ppt_y"/>
                                          </p:val>
                                        </p:tav>
                                      </p:tavLst>
                                    </p:anim>
                                  </p:childTnLst>
                                </p:cTn>
                              </p:par>
                              <p:par>
                                <p:cTn id="38" presetID="2" presetClass="entr" presetSubtype="2" fill="hold" nodeType="withEffect">
                                  <p:stCondLst>
                                    <p:cond delay="0"/>
                                  </p:stCondLst>
                                  <p:childTnLst>
                                    <p:set>
                                      <p:cBhvr>
                                        <p:cTn id="39" dur="1" fill="hold">
                                          <p:stCondLst>
                                            <p:cond delay="0"/>
                                          </p:stCondLst>
                                        </p:cTn>
                                        <p:tgtEl>
                                          <p:spTgt spid="18"/>
                                        </p:tgtEl>
                                        <p:attrNameLst>
                                          <p:attrName>style.visibility</p:attrName>
                                        </p:attrNameLst>
                                      </p:cBhvr>
                                      <p:to>
                                        <p:strVal val="visible"/>
                                      </p:to>
                                    </p:set>
                                    <p:anim calcmode="lin" valueType="num">
                                      <p:cBhvr additive="base">
                                        <p:cTn id="40" dur="500" fill="hold"/>
                                        <p:tgtEl>
                                          <p:spTgt spid="18"/>
                                        </p:tgtEl>
                                        <p:attrNameLst>
                                          <p:attrName>ppt_x</p:attrName>
                                        </p:attrNameLst>
                                      </p:cBhvr>
                                      <p:tavLst>
                                        <p:tav tm="0">
                                          <p:val>
                                            <p:strVal val="1+#ppt_w/2"/>
                                          </p:val>
                                        </p:tav>
                                        <p:tav tm="100000">
                                          <p:val>
                                            <p:strVal val="#ppt_x"/>
                                          </p:val>
                                        </p:tav>
                                      </p:tavLst>
                                    </p:anim>
                                    <p:anim calcmode="lin" valueType="num">
                                      <p:cBhvr additive="base">
                                        <p:cTn id="41" dur="500" fill="hold"/>
                                        <p:tgtEl>
                                          <p:spTgt spid="18"/>
                                        </p:tgtEl>
                                        <p:attrNameLst>
                                          <p:attrName>ppt_y</p:attrName>
                                        </p:attrNameLst>
                                      </p:cBhvr>
                                      <p:tavLst>
                                        <p:tav tm="0">
                                          <p:val>
                                            <p:strVal val="#ppt_y"/>
                                          </p:val>
                                        </p:tav>
                                        <p:tav tm="100000">
                                          <p:val>
                                            <p:strVal val="#ppt_y"/>
                                          </p:val>
                                        </p:tav>
                                      </p:tavLst>
                                    </p:anim>
                                  </p:childTnLst>
                                </p:cTn>
                              </p:par>
                            </p:childTnLst>
                          </p:cTn>
                        </p:par>
                        <p:par>
                          <p:cTn id="42" fill="hold" nodeType="afterGroup">
                            <p:stCondLst>
                              <p:cond delay="1500"/>
                            </p:stCondLst>
                            <p:childTnLst>
                              <p:par>
                                <p:cTn id="43" presetID="5" presetClass="entr" presetSubtype="10" fill="hold" grpId="0" nodeType="afterEffect" nodePh="1">
                                  <p:stCondLst>
                                    <p:cond delay="0"/>
                                  </p:stCondLst>
                                  <p:endCondLst>
                                    <p:cond evt="begin" delay="0">
                                      <p:tn val="43"/>
                                    </p:cond>
                                  </p:endCondLst>
                                  <p:childTnLst>
                                    <p:set>
                                      <p:cBhvr>
                                        <p:cTn id="44" dur="1" fill="hold">
                                          <p:stCondLst>
                                            <p:cond delay="0"/>
                                          </p:stCondLst>
                                        </p:cTn>
                                        <p:tgtEl>
                                          <p:spTgt spid="11"/>
                                        </p:tgtEl>
                                        <p:attrNameLst>
                                          <p:attrName>style.visibility</p:attrName>
                                        </p:attrNameLst>
                                      </p:cBhvr>
                                      <p:to>
                                        <p:strVal val="visible"/>
                                      </p:to>
                                    </p:set>
                                    <p:animEffect transition="in" filter="checkerboard(across)">
                                      <p:cBhvr>
                                        <p:cTn id="45" dur="500"/>
                                        <p:tgtEl>
                                          <p:spTgt spid="11"/>
                                        </p:tgtEl>
                                      </p:cBhvr>
                                    </p:animEffect>
                                  </p:childTnLst>
                                </p:cTn>
                              </p:par>
                              <p:par>
                                <p:cTn id="46" presetID="5" presetClass="entr" presetSubtype="10" fill="hold" grpId="0" nodeType="withEffect" nodePh="1">
                                  <p:stCondLst>
                                    <p:cond delay="0"/>
                                  </p:stCondLst>
                                  <p:endCondLst>
                                    <p:cond evt="begin" delay="0">
                                      <p:tn val="46"/>
                                    </p:cond>
                                  </p:endCondLst>
                                  <p:childTnLst>
                                    <p:set>
                                      <p:cBhvr>
                                        <p:cTn id="47" dur="1" fill="hold">
                                          <p:stCondLst>
                                            <p:cond delay="0"/>
                                          </p:stCondLst>
                                        </p:cTn>
                                        <p:tgtEl>
                                          <p:spTgt spid="14"/>
                                        </p:tgtEl>
                                        <p:attrNameLst>
                                          <p:attrName>style.visibility</p:attrName>
                                        </p:attrNameLst>
                                      </p:cBhvr>
                                      <p:to>
                                        <p:strVal val="visible"/>
                                      </p:to>
                                    </p:set>
                                    <p:animEffect transition="in" filter="checkerboard(across)">
                                      <p:cBhvr>
                                        <p:cTn id="48"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4" grpId="0"/>
    </p:bldLst>
  </p:timing>
  <p:hf hdr="0" ftr="0" dt="0"/>
  <p:txStyles>
    <p:titleStyle>
      <a:lvl1pPr algn="ctr" rtl="0" eaLnBrk="0" fontAlgn="base" hangingPunct="0">
        <a:spcBef>
          <a:spcPct val="0"/>
        </a:spcBef>
        <a:spcAft>
          <a:spcPct val="0"/>
        </a:spcAft>
        <a:defRPr sz="3200" b="1">
          <a:solidFill>
            <a:schemeClr val="tx1"/>
          </a:solidFill>
          <a:latin typeface="Arial" pitchFamily="34" charset="0"/>
          <a:ea typeface="+mj-ea"/>
          <a:cs typeface="Arial" pitchFamily="34" charset="0"/>
        </a:defRPr>
      </a:lvl1pPr>
      <a:lvl2pPr algn="ctr" rtl="0" eaLnBrk="0" fontAlgn="base" hangingPunct="0">
        <a:spcBef>
          <a:spcPct val="0"/>
        </a:spcBef>
        <a:spcAft>
          <a:spcPct val="0"/>
        </a:spcAft>
        <a:defRPr sz="3200" b="1">
          <a:solidFill>
            <a:schemeClr val="tx1"/>
          </a:solidFill>
          <a:latin typeface="Arial" charset="0"/>
          <a:cs typeface="Arial" charset="0"/>
        </a:defRPr>
      </a:lvl2pPr>
      <a:lvl3pPr algn="ctr" rtl="0" eaLnBrk="0" fontAlgn="base" hangingPunct="0">
        <a:spcBef>
          <a:spcPct val="0"/>
        </a:spcBef>
        <a:spcAft>
          <a:spcPct val="0"/>
        </a:spcAft>
        <a:defRPr sz="3200" b="1">
          <a:solidFill>
            <a:schemeClr val="tx1"/>
          </a:solidFill>
          <a:latin typeface="Arial" charset="0"/>
          <a:cs typeface="Arial" charset="0"/>
        </a:defRPr>
      </a:lvl3pPr>
      <a:lvl4pPr algn="ctr" rtl="0" eaLnBrk="0" fontAlgn="base" hangingPunct="0">
        <a:spcBef>
          <a:spcPct val="0"/>
        </a:spcBef>
        <a:spcAft>
          <a:spcPct val="0"/>
        </a:spcAft>
        <a:defRPr sz="3200" b="1">
          <a:solidFill>
            <a:schemeClr val="tx1"/>
          </a:solidFill>
          <a:latin typeface="Arial" charset="0"/>
          <a:cs typeface="Arial" charset="0"/>
        </a:defRPr>
      </a:lvl4pPr>
      <a:lvl5pPr algn="ctr" rtl="0" eaLnBrk="0" fontAlgn="base" hangingPunct="0">
        <a:spcBef>
          <a:spcPct val="0"/>
        </a:spcBef>
        <a:spcAft>
          <a:spcPct val="0"/>
        </a:spcAft>
        <a:defRPr sz="3200" b="1">
          <a:solidFill>
            <a:schemeClr val="tx1"/>
          </a:solidFill>
          <a:latin typeface="Arial" charset="0"/>
          <a:cs typeface="Arial" charset="0"/>
        </a:defRPr>
      </a:lvl5pPr>
      <a:lvl6pPr marL="457200" algn="ctr" rtl="0" fontAlgn="base">
        <a:spcBef>
          <a:spcPct val="0"/>
        </a:spcBef>
        <a:spcAft>
          <a:spcPct val="0"/>
        </a:spcAft>
        <a:defRPr sz="4000" b="1">
          <a:solidFill>
            <a:schemeClr val="accent2"/>
          </a:solidFill>
          <a:latin typeface="Times New Roman" pitchFamily="18" charset="0"/>
        </a:defRPr>
      </a:lvl6pPr>
      <a:lvl7pPr marL="914400" algn="ctr" rtl="0" fontAlgn="base">
        <a:spcBef>
          <a:spcPct val="0"/>
        </a:spcBef>
        <a:spcAft>
          <a:spcPct val="0"/>
        </a:spcAft>
        <a:defRPr sz="4000" b="1">
          <a:solidFill>
            <a:schemeClr val="accent2"/>
          </a:solidFill>
          <a:latin typeface="Times New Roman" pitchFamily="18" charset="0"/>
        </a:defRPr>
      </a:lvl7pPr>
      <a:lvl8pPr marL="1371600" algn="ctr" rtl="0" fontAlgn="base">
        <a:spcBef>
          <a:spcPct val="0"/>
        </a:spcBef>
        <a:spcAft>
          <a:spcPct val="0"/>
        </a:spcAft>
        <a:defRPr sz="4000" b="1">
          <a:solidFill>
            <a:schemeClr val="accent2"/>
          </a:solidFill>
          <a:latin typeface="Times New Roman" pitchFamily="18" charset="0"/>
        </a:defRPr>
      </a:lvl8pPr>
      <a:lvl9pPr marL="1828800" algn="ctr" rtl="0" fontAlgn="base">
        <a:spcBef>
          <a:spcPct val="0"/>
        </a:spcBef>
        <a:spcAft>
          <a:spcPct val="0"/>
        </a:spcAft>
        <a:defRPr sz="4000" b="1">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defRPr sz="2800">
          <a:solidFill>
            <a:schemeClr val="tx1"/>
          </a:solidFill>
          <a:latin typeface="Arial" pitchFamily="34" charset="0"/>
          <a:ea typeface="+mn-ea"/>
          <a:cs typeface="Arial" pitchFamily="34" charset="0"/>
        </a:defRPr>
      </a:lvl1pPr>
      <a:lvl2pPr marL="742950" indent="-285750" algn="l" rtl="0" eaLnBrk="0" fontAlgn="base" hangingPunct="0">
        <a:spcBef>
          <a:spcPct val="20000"/>
        </a:spcBef>
        <a:spcAft>
          <a:spcPct val="0"/>
        </a:spcAft>
        <a:defRPr sz="2800">
          <a:solidFill>
            <a:schemeClr val="tx1"/>
          </a:solidFill>
          <a:latin typeface="Arial" pitchFamily="34" charset="0"/>
          <a:cs typeface="Arial" pitchFamily="34" charset="0"/>
        </a:defRPr>
      </a:lvl2pPr>
      <a:lvl3pPr marL="1143000" indent="-228600" algn="l" rtl="0" eaLnBrk="0" fontAlgn="base" hangingPunct="0">
        <a:spcBef>
          <a:spcPct val="20000"/>
        </a:spcBef>
        <a:spcAft>
          <a:spcPct val="0"/>
        </a:spcAft>
        <a:buChar char="•"/>
        <a:defRPr sz="2400">
          <a:solidFill>
            <a:schemeClr val="tx1"/>
          </a:solidFill>
          <a:latin typeface="Arial" pitchFamily="34" charset="0"/>
          <a:cs typeface="Arial" pitchFamily="34" charset="0"/>
        </a:defRPr>
      </a:lvl3pPr>
      <a:lvl4pPr marL="1600200" indent="-228600" algn="l" rtl="0" eaLnBrk="0" fontAlgn="base" hangingPunct="0">
        <a:spcBef>
          <a:spcPct val="20000"/>
        </a:spcBef>
        <a:spcAft>
          <a:spcPct val="0"/>
        </a:spcAft>
        <a:buChar char="–"/>
        <a:defRPr sz="2000">
          <a:solidFill>
            <a:schemeClr val="tx1"/>
          </a:solidFill>
          <a:latin typeface="Arial" pitchFamily="34" charset="0"/>
          <a:cs typeface="Arial" pitchFamily="34" charset="0"/>
        </a:defRPr>
      </a:lvl4pPr>
      <a:lvl5pPr marL="2057400" indent="-228600" algn="l" rtl="0" eaLnBrk="0" fontAlgn="base" hangingPunct="0">
        <a:spcBef>
          <a:spcPct val="20000"/>
        </a:spcBef>
        <a:spcAft>
          <a:spcPct val="0"/>
        </a:spcAft>
        <a:buChar char="»"/>
        <a:defRPr sz="2000">
          <a:solidFill>
            <a:schemeClr val="tx1"/>
          </a:solidFill>
          <a:latin typeface="Arial" pitchFamily="34" charset="0"/>
          <a:cs typeface="Arial" pitchFamily="34" charset="0"/>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gif"/><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8" Type="http://schemas.openxmlformats.org/officeDocument/2006/relationships/hyperlink" Target="http://europa.eu/rapid/press-release_MEMO-10-257_en.htm?locale=en" TargetMode="External"/><Relationship Id="rId3" Type="http://schemas.openxmlformats.org/officeDocument/2006/relationships/hyperlink" Target="https://www.tse.org.tr/tr/modul/sbl/sbl.aspx?k_id=2433&amp;temp_id=41" TargetMode="External"/><Relationship Id="rId7" Type="http://schemas.openxmlformats.org/officeDocument/2006/relationships/hyperlink" Target="https://www.gov.uk/guidance/ce-marking" TargetMode="External"/><Relationship Id="rId2" Type="http://schemas.openxmlformats.org/officeDocument/2006/relationships/hyperlink" Target="https://www.tse.org.tr/tr/modul/sbl/sbl.aspx?k_id=2031&amp;temp_id=40" TargetMode="External"/><Relationship Id="rId1" Type="http://schemas.openxmlformats.org/officeDocument/2006/relationships/slideLayout" Target="../slideLayouts/slideLayout14.xml"/><Relationship Id="rId6" Type="http://schemas.openxmlformats.org/officeDocument/2006/relationships/hyperlink" Target="http://ec.europa.eu/growth/tools-databases/nando/index.cfm?fuseaction=country.nb&amp;refe_cd=NANDO_INPUT_110901" TargetMode="External"/><Relationship Id="rId5" Type="http://schemas.openxmlformats.org/officeDocument/2006/relationships/hyperlink" Target="https://www.tse.org.tr/tr/icerikdetay/12/98/ce-isareti.aspx" TargetMode="External"/><Relationship Id="rId4" Type="http://schemas.openxmlformats.org/officeDocument/2006/relationships/hyperlink" Target="https://www.tse.org.tr/tr/modul/sbl/sbl.aspx?k_id=2036&amp;temp_id=35" TargetMode="External"/><Relationship Id="rId9" Type="http://schemas.openxmlformats.org/officeDocument/2006/relationships/hyperlink" Target="http://www.newapproach.org/Directives/DirectiveList.asp" TargetMode="Externa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3 Veri Yer Tutucusu"/>
          <p:cNvSpPr>
            <a:spLocks noGrp="1"/>
          </p:cNvSpPr>
          <p:nvPr>
            <p:ph type="dt" sz="quarter" idx="10"/>
          </p:nvPr>
        </p:nvSpPr>
        <p:spPr/>
        <p:txBody>
          <a:bodyPr/>
          <a:lstStyle/>
          <a:p>
            <a:pPr>
              <a:defRPr/>
            </a:pPr>
            <a:endParaRPr lang="tr-TR" dirty="0"/>
          </a:p>
          <a:p>
            <a:pPr>
              <a:defRPr/>
            </a:pPr>
            <a:r>
              <a:rPr lang="tr-TR" sz="1000" dirty="0"/>
              <a:t>www.tse.org.tr</a:t>
            </a:r>
          </a:p>
        </p:txBody>
      </p:sp>
      <p:sp>
        <p:nvSpPr>
          <p:cNvPr id="8" name="4 Altbilgi Yer Tutucusu"/>
          <p:cNvSpPr>
            <a:spLocks noGrp="1"/>
          </p:cNvSpPr>
          <p:nvPr>
            <p:ph type="ftr" sz="quarter" idx="4294967295"/>
          </p:nvPr>
        </p:nvSpPr>
        <p:spPr>
          <a:xfrm>
            <a:off x="2700338" y="6237288"/>
            <a:ext cx="3887787" cy="457200"/>
          </a:xfrm>
          <a:prstGeom prst="rect">
            <a:avLst/>
          </a:prstGeom>
        </p:spPr>
        <p:txBody>
          <a:bodyPr/>
          <a:lstStyle/>
          <a:p>
            <a:pPr eaLnBrk="1" hangingPunct="1">
              <a:defRPr/>
            </a:pPr>
            <a:r>
              <a:rPr lang="tr-TR" sz="1000" dirty="0" err="1">
                <a:solidFill>
                  <a:srgbClr val="FF0000"/>
                </a:solidFill>
                <a:effectLst>
                  <a:outerShdw blurRad="38100" dist="38100" dir="2700000" algn="tl">
                    <a:srgbClr val="C0C0C0"/>
                  </a:outerShdw>
                </a:effectLst>
              </a:rPr>
              <a:t>Standards</a:t>
            </a:r>
            <a:r>
              <a:rPr lang="tr-TR" sz="1000" dirty="0">
                <a:solidFill>
                  <a:srgbClr val="FF0000"/>
                </a:solidFill>
                <a:effectLst>
                  <a:outerShdw blurRad="38100" dist="38100" dir="2700000" algn="tl">
                    <a:srgbClr val="C0C0C0"/>
                  </a:outerShdw>
                </a:effectLst>
              </a:rPr>
              <a:t> </a:t>
            </a:r>
            <a:r>
              <a:rPr lang="tr-TR" sz="1000" dirty="0" err="1">
                <a:solidFill>
                  <a:srgbClr val="FF0000"/>
                </a:solidFill>
                <a:effectLst>
                  <a:outerShdw blurRad="38100" dist="38100" dir="2700000" algn="tl">
                    <a:srgbClr val="C0C0C0"/>
                  </a:outerShdw>
                </a:effectLst>
              </a:rPr>
              <a:t>Preparation</a:t>
            </a:r>
            <a:r>
              <a:rPr lang="tr-TR" sz="1000" dirty="0">
                <a:solidFill>
                  <a:srgbClr val="FF0000"/>
                </a:solidFill>
                <a:effectLst>
                  <a:outerShdw blurRad="38100" dist="38100" dir="2700000" algn="tl">
                    <a:srgbClr val="C0C0C0"/>
                  </a:outerShdw>
                </a:effectLst>
              </a:rPr>
              <a:t> </a:t>
            </a:r>
            <a:r>
              <a:rPr lang="tr-TR" sz="1000" dirty="0" err="1">
                <a:solidFill>
                  <a:srgbClr val="FF0000"/>
                </a:solidFill>
                <a:effectLst>
                  <a:outerShdw blurRad="38100" dist="38100" dir="2700000" algn="tl">
                    <a:srgbClr val="C0C0C0"/>
                  </a:outerShdw>
                </a:effectLst>
              </a:rPr>
              <a:t>Center</a:t>
            </a:r>
            <a:endParaRPr lang="tr-TR" sz="1000" dirty="0">
              <a:solidFill>
                <a:srgbClr val="FF0000"/>
              </a:solidFill>
              <a:effectLst>
                <a:outerShdw blurRad="38100" dist="38100" dir="2700000" algn="tl">
                  <a:srgbClr val="C0C0C0"/>
                </a:outerShdw>
              </a:effectLst>
            </a:endParaRPr>
          </a:p>
          <a:p>
            <a:pPr eaLnBrk="1" hangingPunct="1">
              <a:defRPr/>
            </a:pPr>
            <a:endParaRPr lang="tr-TR" dirty="0"/>
          </a:p>
          <a:p>
            <a:pPr eaLnBrk="1" hangingPunct="1">
              <a:defRPr/>
            </a:pPr>
            <a:r>
              <a:rPr lang="en-US" sz="1000" dirty="0"/>
              <a:t>©</a:t>
            </a:r>
            <a:r>
              <a:rPr lang="tr-TR" sz="1000" dirty="0"/>
              <a:t>2011Türk Standardları Enstitüsü</a:t>
            </a:r>
          </a:p>
        </p:txBody>
      </p:sp>
      <p:sp>
        <p:nvSpPr>
          <p:cNvPr id="47108" name="5 Slayt Numarası Yer Tutucusu"/>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5000"/>
              <a:buFont typeface="Wingdings" pitchFamily="2" charset="2"/>
              <a:buBlip>
                <a:blip r:embed="rId2"/>
              </a:buBlip>
              <a:defRPr sz="2800">
                <a:solidFill>
                  <a:schemeClr val="tx1"/>
                </a:solidFill>
                <a:latin typeface="Arial" charset="0"/>
              </a:defRPr>
            </a:lvl1pPr>
            <a:lvl2pPr marL="742950" indent="-285750">
              <a:spcBef>
                <a:spcPct val="20000"/>
              </a:spcBef>
              <a:buClr>
                <a:schemeClr val="tx2"/>
              </a:buClr>
              <a:buSzPct val="75000"/>
              <a:buFont typeface="Wingdings" pitchFamily="2" charset="2"/>
              <a:buChar char="n"/>
              <a:defRPr sz="2400">
                <a:solidFill>
                  <a:schemeClr val="tx1"/>
                </a:solidFill>
                <a:latin typeface="Arial" charset="0"/>
              </a:defRPr>
            </a:lvl2pPr>
            <a:lvl3pPr marL="1143000" indent="-228600">
              <a:spcBef>
                <a:spcPct val="20000"/>
              </a:spcBef>
              <a:buClr>
                <a:schemeClr val="accent1"/>
              </a:buClr>
              <a:buSzPct val="65000"/>
              <a:buFont typeface="Wingdings" pitchFamily="2" charset="2"/>
              <a:buChar char="p"/>
              <a:defRPr sz="2000">
                <a:solidFill>
                  <a:schemeClr val="tx1"/>
                </a:solidFill>
                <a:latin typeface="Arial" charset="0"/>
              </a:defRPr>
            </a:lvl3pPr>
            <a:lvl4pPr marL="1600200" indent="-228600">
              <a:spcBef>
                <a:spcPct val="20000"/>
              </a:spcBef>
              <a:buClr>
                <a:schemeClr val="bg2"/>
              </a:buClr>
              <a:buFont typeface="Wingdings" pitchFamily="2" charset="2"/>
              <a:buChar char="§"/>
              <a:defRPr>
                <a:solidFill>
                  <a:schemeClr val="tx1"/>
                </a:solidFill>
                <a:latin typeface="Arial" charset="0"/>
              </a:defRPr>
            </a:lvl4pPr>
            <a:lvl5pPr marL="2057400" indent="-228600">
              <a:spcBef>
                <a:spcPct val="20000"/>
              </a:spcBef>
              <a:buClr>
                <a:schemeClr val="tx2"/>
              </a:buClr>
              <a:buSzPct val="80000"/>
              <a:buFont typeface="Wingdings" pitchFamily="2" charset="2"/>
              <a:buChar char="§"/>
              <a:defRPr>
                <a:solidFill>
                  <a:schemeClr val="tx1"/>
                </a:solidFill>
                <a:latin typeface="Arial" charset="0"/>
              </a:defRPr>
            </a:lvl5pPr>
            <a:lvl6pPr marL="25146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6pPr>
            <a:lvl7pPr marL="29718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7pPr>
            <a:lvl8pPr marL="34290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8pPr>
            <a:lvl9pPr marL="38862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9pPr>
          </a:lstStyle>
          <a:p>
            <a:pPr>
              <a:spcBef>
                <a:spcPct val="0"/>
              </a:spcBef>
              <a:buClrTx/>
              <a:buSzTx/>
              <a:buFontTx/>
              <a:buNone/>
            </a:pPr>
            <a:fld id="{63BA99F3-68E8-40C9-AFC1-06E923E4C584}" type="slidenum">
              <a:rPr lang="tr-TR" altLang="tr-TR" sz="1000" smtClean="0">
                <a:solidFill>
                  <a:srgbClr val="FF0000"/>
                </a:solidFill>
                <a:latin typeface="Verdana" pitchFamily="34" charset="0"/>
              </a:rPr>
              <a:pPr>
                <a:spcBef>
                  <a:spcPct val="0"/>
                </a:spcBef>
                <a:buClrTx/>
                <a:buSzTx/>
                <a:buFontTx/>
                <a:buNone/>
              </a:pPr>
              <a:t>1</a:t>
            </a:fld>
            <a:endParaRPr lang="tr-TR" altLang="tr-TR" sz="1000" smtClean="0">
              <a:solidFill>
                <a:srgbClr val="FF0000"/>
              </a:solidFill>
              <a:latin typeface="Verdana" pitchFamily="34" charset="0"/>
            </a:endParaRPr>
          </a:p>
        </p:txBody>
      </p:sp>
      <p:sp>
        <p:nvSpPr>
          <p:cNvPr id="526338" name="Text Box 2"/>
          <p:cNvSpPr txBox="1">
            <a:spLocks noChangeArrowheads="1"/>
          </p:cNvSpPr>
          <p:nvPr/>
        </p:nvSpPr>
        <p:spPr bwMode="auto">
          <a:xfrm>
            <a:off x="1223963" y="388938"/>
            <a:ext cx="7235825" cy="519112"/>
          </a:xfrm>
          <a:prstGeom prst="rect">
            <a:avLst/>
          </a:prstGeom>
          <a:noFill/>
          <a:ln w="9525">
            <a:noFill/>
            <a:miter lim="800000"/>
            <a:headEnd/>
            <a:tailEnd/>
          </a:ln>
          <a:effectLst/>
        </p:spPr>
        <p:txBody>
          <a:bodyPr>
            <a:spAutoFit/>
          </a:bodyPr>
          <a:lstStyle/>
          <a:p>
            <a:pPr algn="ctr">
              <a:defRPr/>
            </a:pPr>
            <a:r>
              <a:rPr lang="tr-TR" u="none">
                <a:solidFill>
                  <a:srgbClr val="FF0000"/>
                </a:solidFill>
                <a:effectLst>
                  <a:outerShdw blurRad="38100" dist="38100" dir="2700000" algn="tl">
                    <a:srgbClr val="C0C0C0"/>
                  </a:outerShdw>
                </a:effectLst>
              </a:rPr>
              <a:t>TURKISH STANDARDS INSTITUTION</a:t>
            </a:r>
          </a:p>
        </p:txBody>
      </p:sp>
      <p:pic>
        <p:nvPicPr>
          <p:cNvPr id="47110" name="Picture 3" descr="Turkishflag"/>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447800" cy="1028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7111" name="Picture 4" descr="TSE bina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8313" y="1955800"/>
            <a:ext cx="3384550" cy="254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26341" name="Text Box 5"/>
          <p:cNvSpPr txBox="1">
            <a:spLocks noChangeArrowheads="1"/>
          </p:cNvSpPr>
          <p:nvPr/>
        </p:nvSpPr>
        <p:spPr bwMode="auto">
          <a:xfrm>
            <a:off x="3851275" y="1989138"/>
            <a:ext cx="4956175" cy="3354387"/>
          </a:xfrm>
          <a:prstGeom prst="rect">
            <a:avLst/>
          </a:prstGeom>
          <a:noFill/>
          <a:ln w="9525">
            <a:noFill/>
            <a:miter lim="800000"/>
            <a:headEnd/>
            <a:tailEnd/>
          </a:ln>
          <a:effectLst/>
        </p:spPr>
        <p:txBody>
          <a:bodyPr>
            <a:spAutoFit/>
          </a:bodyPr>
          <a:lstStyle/>
          <a:p>
            <a:pPr algn="ctr" eaLnBrk="1" hangingPunct="1">
              <a:defRPr/>
            </a:pPr>
            <a:endParaRPr lang="tr-TR" sz="2000" u="none" dirty="0">
              <a:solidFill>
                <a:srgbClr val="FF0000"/>
              </a:solidFill>
              <a:effectLst>
                <a:outerShdw blurRad="38100" dist="38100" dir="2700000" algn="tl">
                  <a:srgbClr val="C0C0C0"/>
                </a:outerShdw>
              </a:effectLst>
            </a:endParaRPr>
          </a:p>
          <a:p>
            <a:pPr algn="ctr" eaLnBrk="1" hangingPunct="1">
              <a:defRPr/>
            </a:pPr>
            <a:r>
              <a:rPr lang="tr-TR" sz="4000" u="none" dirty="0" err="1">
                <a:solidFill>
                  <a:srgbClr val="FF0000"/>
                </a:solidFill>
                <a:effectLst>
                  <a:outerShdw blurRad="38100" dist="38100" dir="2700000" algn="tl">
                    <a:srgbClr val="C0C0C0"/>
                  </a:outerShdw>
                </a:effectLst>
              </a:rPr>
              <a:t>Introduction</a:t>
            </a:r>
            <a:r>
              <a:rPr lang="tr-TR" sz="4000" u="none" dirty="0">
                <a:solidFill>
                  <a:srgbClr val="FF0000"/>
                </a:solidFill>
                <a:effectLst>
                  <a:outerShdw blurRad="38100" dist="38100" dir="2700000" algn="tl">
                    <a:srgbClr val="C0C0C0"/>
                  </a:outerShdw>
                </a:effectLst>
              </a:rPr>
              <a:t> </a:t>
            </a:r>
            <a:r>
              <a:rPr lang="tr-TR" sz="4000" u="none" dirty="0" err="1">
                <a:solidFill>
                  <a:srgbClr val="FF0000"/>
                </a:solidFill>
                <a:effectLst>
                  <a:outerShdw blurRad="38100" dist="38100" dir="2700000" algn="tl">
                    <a:srgbClr val="C0C0C0"/>
                  </a:outerShdw>
                </a:effectLst>
              </a:rPr>
              <a:t>to</a:t>
            </a:r>
            <a:r>
              <a:rPr lang="tr-TR" sz="4000" u="none" dirty="0">
                <a:solidFill>
                  <a:srgbClr val="FF0000"/>
                </a:solidFill>
                <a:effectLst>
                  <a:outerShdw blurRad="38100" dist="38100" dir="2700000" algn="tl">
                    <a:srgbClr val="C0C0C0"/>
                  </a:outerShdw>
                </a:effectLst>
              </a:rPr>
              <a:t> </a:t>
            </a:r>
            <a:r>
              <a:rPr lang="tr-TR" sz="4000" u="none" dirty="0" err="1">
                <a:solidFill>
                  <a:srgbClr val="FF0000"/>
                </a:solidFill>
                <a:effectLst>
                  <a:outerShdw blurRad="38100" dist="38100" dir="2700000" algn="tl">
                    <a:srgbClr val="C0C0C0"/>
                  </a:outerShdw>
                </a:effectLst>
              </a:rPr>
              <a:t>Standardization</a:t>
            </a:r>
            <a:r>
              <a:rPr lang="tr-TR" sz="4000" u="none" dirty="0">
                <a:solidFill>
                  <a:srgbClr val="FF0000"/>
                </a:solidFill>
                <a:effectLst>
                  <a:outerShdw blurRad="38100" dist="38100" dir="2700000" algn="tl">
                    <a:srgbClr val="C0C0C0"/>
                  </a:outerShdw>
                </a:effectLst>
              </a:rPr>
              <a:t> </a:t>
            </a:r>
          </a:p>
          <a:p>
            <a:pPr algn="ctr" eaLnBrk="1" hangingPunct="1">
              <a:defRPr/>
            </a:pPr>
            <a:endParaRPr lang="tr-TR" sz="3200" u="none" dirty="0">
              <a:solidFill>
                <a:srgbClr val="FF0000"/>
              </a:solidFill>
              <a:effectLst>
                <a:outerShdw blurRad="38100" dist="38100" dir="2700000" algn="tl">
                  <a:srgbClr val="C0C0C0"/>
                </a:outerShdw>
              </a:effectLst>
            </a:endParaRPr>
          </a:p>
          <a:p>
            <a:pPr algn="ctr" eaLnBrk="1" hangingPunct="1">
              <a:defRPr/>
            </a:pPr>
            <a:endParaRPr lang="tr-TR" sz="2000" u="none" dirty="0">
              <a:solidFill>
                <a:srgbClr val="FF0000"/>
              </a:solidFill>
              <a:effectLst>
                <a:outerShdw blurRad="38100" dist="38100" dir="2700000" algn="tl">
                  <a:srgbClr val="C0C0C0"/>
                </a:outerShdw>
              </a:effectLst>
            </a:endParaRPr>
          </a:p>
          <a:p>
            <a:pPr algn="ctr" eaLnBrk="1" hangingPunct="1">
              <a:defRPr/>
            </a:pPr>
            <a:endParaRPr lang="tr-TR" sz="2000" u="none" dirty="0">
              <a:solidFill>
                <a:srgbClr val="FF0000"/>
              </a:solidFill>
              <a:effectLst>
                <a:outerShdw blurRad="38100" dist="38100" dir="2700000" algn="tl">
                  <a:srgbClr val="C0C0C0"/>
                </a:outerShdw>
              </a:effectLst>
            </a:endParaRPr>
          </a:p>
          <a:p>
            <a:pPr algn="ctr" eaLnBrk="1" hangingPunct="1">
              <a:defRPr/>
            </a:pPr>
            <a:endParaRPr lang="tr-TR" sz="2000" u="none" dirty="0">
              <a:solidFill>
                <a:srgbClr val="FF0000"/>
              </a:solidFill>
              <a:effectLst>
                <a:outerShdw blurRad="38100" dist="38100" dir="2700000" algn="tl">
                  <a:srgbClr val="C0C0C0"/>
                </a:outerShdw>
              </a:effectLst>
            </a:endParaRPr>
          </a:p>
          <a:p>
            <a:pPr algn="ctr" eaLnBrk="1" hangingPunct="1">
              <a:defRPr/>
            </a:pPr>
            <a:endParaRPr lang="tr-TR" sz="2000" u="none" dirty="0">
              <a:solidFill>
                <a:srgbClr val="FF0000"/>
              </a:solidFill>
              <a:effectLst>
                <a:outerShdw blurRad="38100" dist="38100" dir="2700000" algn="tl">
                  <a:srgbClr val="C0C0C0"/>
                </a:outerShdw>
              </a:effectLst>
            </a:endParaRPr>
          </a:p>
        </p:txBody>
      </p:sp>
      <p:sp>
        <p:nvSpPr>
          <p:cNvPr id="526342" name="Text Box 6"/>
          <p:cNvSpPr txBox="1">
            <a:spLocks noChangeArrowheads="1"/>
          </p:cNvSpPr>
          <p:nvPr/>
        </p:nvSpPr>
        <p:spPr bwMode="auto">
          <a:xfrm>
            <a:off x="468313" y="5084763"/>
            <a:ext cx="184150" cy="336550"/>
          </a:xfrm>
          <a:prstGeom prst="rect">
            <a:avLst/>
          </a:prstGeom>
          <a:noFill/>
          <a:ln w="9525">
            <a:noFill/>
            <a:miter lim="800000"/>
            <a:headEnd/>
            <a:tailEnd/>
          </a:ln>
          <a:effectLst/>
        </p:spPr>
        <p:txBody>
          <a:bodyPr wrap="none">
            <a:spAutoFit/>
          </a:bodyPr>
          <a:lstStyle/>
          <a:p>
            <a:pPr eaLnBrk="1" hangingPunct="1">
              <a:defRPr/>
            </a:pPr>
            <a:endParaRPr lang="en-US" sz="1600" b="0" u="none">
              <a:solidFill>
                <a:srgbClr val="FF0000"/>
              </a:solidFill>
              <a:effectLst>
                <a:outerShdw blurRad="38100" dist="38100" dir="2700000" algn="tl">
                  <a:srgbClr val="C0C0C0"/>
                </a:outerShdw>
              </a:effectLst>
            </a:endParaRPr>
          </a:p>
        </p:txBody>
      </p:sp>
      <p:sp>
        <p:nvSpPr>
          <p:cNvPr id="10" name="Rectangle 3"/>
          <p:cNvSpPr txBox="1">
            <a:spLocks noChangeArrowheads="1"/>
          </p:cNvSpPr>
          <p:nvPr/>
        </p:nvSpPr>
        <p:spPr bwMode="auto">
          <a:xfrm>
            <a:off x="560388" y="4673600"/>
            <a:ext cx="3228975" cy="1379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0" indent="0" algn="ctr" rtl="0" eaLnBrk="0" fontAlgn="base" hangingPunct="0">
              <a:spcBef>
                <a:spcPct val="20000"/>
              </a:spcBef>
              <a:spcAft>
                <a:spcPct val="0"/>
              </a:spcAft>
              <a:buClr>
                <a:schemeClr val="folHlink"/>
              </a:buClr>
              <a:buSzPct val="60000"/>
              <a:buFont typeface="Wingdings" pitchFamily="2" charset="2"/>
              <a:buNone/>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hlink"/>
              </a:buClr>
              <a:buSzPct val="55000"/>
              <a:buFont typeface="Wingdings" pitchFamily="2" charset="2"/>
              <a:buChar char="n"/>
              <a:defRPr sz="2800">
                <a:solidFill>
                  <a:schemeClr val="tx1"/>
                </a:solidFill>
                <a:latin typeface="+mn-lt"/>
              </a:defRPr>
            </a:lvl2pPr>
            <a:lvl3pPr marL="1143000" indent="-228600" algn="l" rtl="0" eaLnBrk="0" fontAlgn="base" hangingPunct="0">
              <a:spcBef>
                <a:spcPct val="20000"/>
              </a:spcBef>
              <a:spcAft>
                <a:spcPct val="0"/>
              </a:spcAft>
              <a:buClr>
                <a:schemeClr val="folHlink"/>
              </a:buClr>
              <a:buSzPct val="50000"/>
              <a:buFont typeface="Wingdings" pitchFamily="2" charset="2"/>
              <a:buChar char="n"/>
              <a:defRPr sz="2400">
                <a:solidFill>
                  <a:schemeClr val="tx1"/>
                </a:solidFill>
                <a:latin typeface="+mn-lt"/>
              </a:defRPr>
            </a:lvl3pPr>
            <a:lvl4pPr marL="1600200" indent="-228600" algn="l" rtl="0" eaLnBrk="0" fontAlgn="base" hangingPunct="0">
              <a:spcBef>
                <a:spcPct val="20000"/>
              </a:spcBef>
              <a:spcAft>
                <a:spcPct val="0"/>
              </a:spcAft>
              <a:buClr>
                <a:schemeClr val="accent2"/>
              </a:buClr>
              <a:buSzPct val="55000"/>
              <a:buFont typeface="Wingdings" pitchFamily="2" charset="2"/>
              <a:buChar char="n"/>
              <a:defRPr sz="2000">
                <a:solidFill>
                  <a:schemeClr val="tx1"/>
                </a:solidFill>
                <a:latin typeface="+mn-lt"/>
              </a:defRPr>
            </a:lvl4pPr>
            <a:lvl5pPr marL="2057400" indent="-228600" algn="l" rtl="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mn-lt"/>
              </a:defRPr>
            </a:lvl5pPr>
            <a:lvl6pPr marL="25146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6pPr>
            <a:lvl7pPr marL="29718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7pPr>
            <a:lvl8pPr marL="34290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8pPr>
            <a:lvl9pPr marL="38862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9pPr>
          </a:lstStyle>
          <a:p>
            <a:pPr eaLnBrk="1" hangingPunct="1">
              <a:buClr>
                <a:srgbClr val="3333CC"/>
              </a:buClr>
              <a:defRPr/>
            </a:pPr>
            <a:r>
              <a:rPr lang="tr-TR" altLang="tr-TR" sz="2000" u="none" kern="0" dirty="0" smtClean="0">
                <a:solidFill>
                  <a:srgbClr val="002060"/>
                </a:solidFill>
                <a:latin typeface="Tahoma"/>
              </a:rPr>
              <a:t>Dr. Hatice BEKTAŞ</a:t>
            </a:r>
          </a:p>
          <a:p>
            <a:pPr eaLnBrk="1" hangingPunct="1">
              <a:buClr>
                <a:srgbClr val="3333CC"/>
              </a:buClr>
              <a:defRPr/>
            </a:pPr>
            <a:r>
              <a:rPr lang="tr-TR" altLang="tr-TR" sz="2000" u="none" kern="0" dirty="0" smtClean="0">
                <a:solidFill>
                  <a:srgbClr val="002060"/>
                </a:solidFill>
                <a:latin typeface="Tahoma"/>
              </a:rPr>
              <a:t>Technical </a:t>
            </a:r>
            <a:r>
              <a:rPr lang="tr-TR" altLang="tr-TR" sz="2000" u="none" kern="0" dirty="0" err="1" smtClean="0">
                <a:solidFill>
                  <a:srgbClr val="002060"/>
                </a:solidFill>
                <a:latin typeface="Tahoma"/>
              </a:rPr>
              <a:t>Expert</a:t>
            </a:r>
            <a:endParaRPr lang="tr-TR" altLang="tr-TR" sz="2000" u="none" kern="0" dirty="0" smtClean="0">
              <a:solidFill>
                <a:srgbClr val="002060"/>
              </a:solidFill>
              <a:latin typeface="Tahoma"/>
            </a:endParaRPr>
          </a:p>
          <a:p>
            <a:pPr eaLnBrk="1" hangingPunct="1">
              <a:buClr>
                <a:srgbClr val="3333CC"/>
              </a:buClr>
              <a:defRPr/>
            </a:pPr>
            <a:r>
              <a:rPr lang="tr-TR" altLang="tr-TR" sz="2000" u="none" kern="0" dirty="0" smtClean="0">
                <a:solidFill>
                  <a:srgbClr val="002060"/>
                </a:solidFill>
                <a:latin typeface="Tahoma"/>
              </a:rPr>
              <a:t>hbektas@tse.org.tr</a:t>
            </a:r>
          </a:p>
          <a:p>
            <a:pPr eaLnBrk="1" hangingPunct="1">
              <a:buClr>
                <a:srgbClr val="3333CC"/>
              </a:buClr>
              <a:defRPr/>
            </a:pPr>
            <a:r>
              <a:rPr lang="tr-TR" sz="2000" u="none" kern="0" dirty="0" smtClean="0">
                <a:solidFill>
                  <a:srgbClr val="002060"/>
                </a:solidFill>
                <a:latin typeface="Tahoma"/>
              </a:rPr>
              <a:t>416 </a:t>
            </a:r>
            <a:r>
              <a:rPr lang="tr-TR" sz="2000" u="none" kern="0" dirty="0">
                <a:solidFill>
                  <a:srgbClr val="002060"/>
                </a:solidFill>
                <a:latin typeface="Tahoma"/>
              </a:rPr>
              <a:t>64 29</a:t>
            </a:r>
          </a:p>
          <a:p>
            <a:pPr eaLnBrk="1" hangingPunct="1">
              <a:buClr>
                <a:srgbClr val="3333CC"/>
              </a:buClr>
              <a:defRPr/>
            </a:pPr>
            <a:endParaRPr lang="tr-TR" altLang="tr-TR" sz="2000" u="none" kern="0" dirty="0" smtClean="0">
              <a:solidFill>
                <a:srgbClr val="002060"/>
              </a:solidFill>
              <a:latin typeface="Tahoma"/>
            </a:endParaRPr>
          </a:p>
          <a:p>
            <a:pPr eaLnBrk="1" hangingPunct="1">
              <a:buClr>
                <a:srgbClr val="3333CC"/>
              </a:buClr>
              <a:defRPr/>
            </a:pPr>
            <a:endParaRPr lang="en-US" altLang="tr-TR" sz="2400" u="none" kern="0" dirty="0" smtClean="0">
              <a:solidFill>
                <a:srgbClr val="002060"/>
              </a:solidFill>
              <a:latin typeface="Tahoma"/>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ntr" presetSubtype="10" fill="hold" grpId="0" nodeType="withEffect">
                                  <p:stCondLst>
                                    <p:cond delay="0"/>
                                  </p:stCondLst>
                                  <p:childTnLst>
                                    <p:set>
                                      <p:cBhvr>
                                        <p:cTn id="6" dur="1" fill="hold">
                                          <p:stCondLst>
                                            <p:cond delay="0"/>
                                          </p:stCondLst>
                                        </p:cTn>
                                        <p:tgtEl>
                                          <p:spTgt spid="526338"/>
                                        </p:tgtEl>
                                        <p:attrNameLst>
                                          <p:attrName>style.visibility</p:attrName>
                                        </p:attrNameLst>
                                      </p:cBhvr>
                                      <p:to>
                                        <p:strVal val="visible"/>
                                      </p:to>
                                    </p:set>
                                    <p:animEffect transition="in" filter="blinds(horizontal)">
                                      <p:cBhvr>
                                        <p:cTn id="7" dur="2000"/>
                                        <p:tgtEl>
                                          <p:spTgt spid="5263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633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err="1" smtClean="0"/>
              <a:t>Standards</a:t>
            </a:r>
            <a:r>
              <a:rPr lang="tr-TR" dirty="0" smtClean="0"/>
              <a:t> </a:t>
            </a:r>
            <a:r>
              <a:rPr lang="tr-TR" dirty="0" err="1" smtClean="0"/>
              <a:t>use</a:t>
            </a:r>
            <a:r>
              <a:rPr lang="tr-TR" dirty="0" smtClean="0"/>
              <a:t> in </a:t>
            </a:r>
            <a:r>
              <a:rPr lang="tr-TR" dirty="0" err="1" smtClean="0"/>
              <a:t>Accreditation</a:t>
            </a:r>
            <a:endParaRPr lang="tr-TR" dirty="0"/>
          </a:p>
        </p:txBody>
      </p:sp>
      <p:sp>
        <p:nvSpPr>
          <p:cNvPr id="3" name="İçerik Yer Tutucusu 2"/>
          <p:cNvSpPr>
            <a:spLocks noGrp="1"/>
          </p:cNvSpPr>
          <p:nvPr>
            <p:ph idx="1"/>
          </p:nvPr>
        </p:nvSpPr>
        <p:spPr>
          <a:xfrm>
            <a:off x="0" y="1268761"/>
            <a:ext cx="9144000" cy="4897090"/>
          </a:xfrm>
        </p:spPr>
        <p:txBody>
          <a:bodyPr/>
          <a:lstStyle/>
          <a:p>
            <a:r>
              <a:rPr lang="tr-TR" sz="2400" b="1" dirty="0" smtClean="0"/>
              <a:t>TS </a:t>
            </a:r>
            <a:r>
              <a:rPr lang="tr-TR" sz="2400" b="1" dirty="0"/>
              <a:t>EN ISO/IEC </a:t>
            </a:r>
            <a:r>
              <a:rPr lang="tr-TR" sz="2400" b="1" dirty="0" smtClean="0"/>
              <a:t>17065/ April </a:t>
            </a:r>
            <a:r>
              <a:rPr lang="tr-TR" sz="2400" dirty="0" smtClean="0"/>
              <a:t>2013</a:t>
            </a:r>
            <a:r>
              <a:rPr lang="tr-TR" sz="2400" dirty="0"/>
              <a:t/>
            </a:r>
            <a:br>
              <a:rPr lang="tr-TR" sz="2400" dirty="0"/>
            </a:br>
            <a:r>
              <a:rPr lang="tr-TR" sz="2400" dirty="0" smtClean="0"/>
              <a:t>«</a:t>
            </a:r>
            <a:r>
              <a:rPr lang="en-US" sz="2400" dirty="0" smtClean="0"/>
              <a:t>Conformity </a:t>
            </a:r>
            <a:r>
              <a:rPr lang="en-US" sz="2400" dirty="0"/>
              <a:t>assessment -- Requirements for bodies certifying products, processes and </a:t>
            </a:r>
            <a:r>
              <a:rPr lang="en-US" sz="2400" dirty="0" smtClean="0"/>
              <a:t>services</a:t>
            </a:r>
            <a:r>
              <a:rPr lang="tr-TR" sz="2400" dirty="0" smtClean="0"/>
              <a:t>»</a:t>
            </a:r>
          </a:p>
          <a:p>
            <a:r>
              <a:rPr lang="tr-TR" sz="2400" b="1" dirty="0"/>
              <a:t>TS EN ISO/IEC </a:t>
            </a:r>
            <a:r>
              <a:rPr lang="tr-TR" sz="2400" b="1" dirty="0" smtClean="0"/>
              <a:t>17021-1/</a:t>
            </a:r>
            <a:r>
              <a:rPr lang="tr-TR" sz="2400" dirty="0" smtClean="0"/>
              <a:t> </a:t>
            </a:r>
            <a:r>
              <a:rPr lang="tr-TR" sz="2400" dirty="0" err="1" smtClean="0"/>
              <a:t>December</a:t>
            </a:r>
            <a:r>
              <a:rPr lang="tr-TR" sz="2400" dirty="0" smtClean="0"/>
              <a:t> 2015</a:t>
            </a:r>
            <a:r>
              <a:rPr lang="tr-TR" sz="2400" dirty="0"/>
              <a:t/>
            </a:r>
            <a:br>
              <a:rPr lang="tr-TR" sz="2400" dirty="0"/>
            </a:br>
            <a:r>
              <a:rPr lang="tr-TR" sz="2400" dirty="0" smtClean="0"/>
              <a:t>«</a:t>
            </a:r>
            <a:r>
              <a:rPr lang="en-US" sz="2400" dirty="0" smtClean="0"/>
              <a:t>Conformity </a:t>
            </a:r>
            <a:r>
              <a:rPr lang="en-US" sz="2400" dirty="0"/>
              <a:t>assessment -- Requirements for bodies providing audit and certification of management systems -- Part 1: </a:t>
            </a:r>
            <a:r>
              <a:rPr lang="en-US" sz="2400" dirty="0" smtClean="0"/>
              <a:t>Requirements</a:t>
            </a:r>
            <a:r>
              <a:rPr lang="tr-TR" sz="2400" dirty="0" smtClean="0"/>
              <a:t>»</a:t>
            </a:r>
            <a:r>
              <a:rPr lang="en-US" sz="2400" dirty="0" smtClean="0"/>
              <a:t> </a:t>
            </a:r>
            <a:endParaRPr lang="tr-TR" sz="2400" dirty="0"/>
          </a:p>
          <a:p>
            <a:r>
              <a:rPr lang="tr-TR" sz="2400" b="1" dirty="0"/>
              <a:t>TS EN ISO/IEC </a:t>
            </a:r>
            <a:r>
              <a:rPr lang="tr-TR" sz="2400" b="1" dirty="0" smtClean="0"/>
              <a:t>17024/</a:t>
            </a:r>
            <a:r>
              <a:rPr lang="tr-TR" sz="2400" b="1" dirty="0" err="1" smtClean="0"/>
              <a:t>January</a:t>
            </a:r>
            <a:r>
              <a:rPr lang="tr-TR" sz="2400" b="1" dirty="0" smtClean="0"/>
              <a:t> </a:t>
            </a:r>
            <a:r>
              <a:rPr lang="tr-TR" sz="2400" dirty="0" smtClean="0"/>
              <a:t>2014</a:t>
            </a:r>
            <a:r>
              <a:rPr lang="tr-TR" sz="2400" dirty="0"/>
              <a:t/>
            </a:r>
            <a:br>
              <a:rPr lang="tr-TR" sz="2400" dirty="0"/>
            </a:br>
            <a:r>
              <a:rPr lang="tr-TR" sz="2400" dirty="0" smtClean="0"/>
              <a:t>«</a:t>
            </a:r>
            <a:r>
              <a:rPr lang="en-US" sz="2400" dirty="0" smtClean="0"/>
              <a:t>Conformity </a:t>
            </a:r>
            <a:r>
              <a:rPr lang="en-US" sz="2400" dirty="0"/>
              <a:t>assessment -- General requirements for bodies operating certification of </a:t>
            </a:r>
            <a:r>
              <a:rPr lang="en-US" sz="2400" dirty="0" smtClean="0"/>
              <a:t>persons</a:t>
            </a:r>
            <a:r>
              <a:rPr lang="tr-TR" sz="2400" dirty="0" smtClean="0"/>
              <a:t>»</a:t>
            </a:r>
            <a:r>
              <a:rPr lang="en-US" sz="2400" dirty="0" smtClean="0"/>
              <a:t> </a:t>
            </a:r>
            <a:endParaRPr lang="tr-TR" sz="2400" dirty="0" smtClean="0"/>
          </a:p>
          <a:p>
            <a:r>
              <a:rPr lang="tr-TR" sz="2400" b="1" dirty="0"/>
              <a:t>TS EN ISO/IEC 17020</a:t>
            </a:r>
            <a:r>
              <a:rPr lang="tr-TR" sz="2400" dirty="0"/>
              <a:t> </a:t>
            </a:r>
            <a:r>
              <a:rPr lang="tr-TR" sz="2400" dirty="0" smtClean="0"/>
              <a:t>26.09.2013</a:t>
            </a:r>
            <a:r>
              <a:rPr lang="tr-TR" sz="2400" dirty="0"/>
              <a:t/>
            </a:r>
            <a:br>
              <a:rPr lang="tr-TR" sz="2400" dirty="0"/>
            </a:br>
            <a:r>
              <a:rPr lang="tr-TR" sz="2400" dirty="0" smtClean="0"/>
              <a:t>«</a:t>
            </a:r>
            <a:r>
              <a:rPr lang="en-US" sz="2400" dirty="0" smtClean="0"/>
              <a:t>Conformity </a:t>
            </a:r>
            <a:r>
              <a:rPr lang="en-US" sz="2400" dirty="0"/>
              <a:t>assessment - Requirements for the operation of various types of bodies performing </a:t>
            </a:r>
            <a:r>
              <a:rPr lang="en-US" sz="2400" dirty="0" smtClean="0"/>
              <a:t>inspection</a:t>
            </a:r>
            <a:r>
              <a:rPr lang="tr-TR" sz="2400" dirty="0" smtClean="0"/>
              <a:t>»</a:t>
            </a:r>
            <a:r>
              <a:rPr lang="en-US" sz="2400" dirty="0" smtClean="0"/>
              <a:t> </a:t>
            </a:r>
            <a:endParaRPr lang="tr-TR" sz="2400" dirty="0"/>
          </a:p>
        </p:txBody>
      </p:sp>
      <p:sp>
        <p:nvSpPr>
          <p:cNvPr id="4" name="Veri Yer Tutucusu 3"/>
          <p:cNvSpPr>
            <a:spLocks noGrp="1"/>
          </p:cNvSpPr>
          <p:nvPr>
            <p:ph type="dt" sz="half" idx="10"/>
          </p:nvPr>
        </p:nvSpPr>
        <p:spPr/>
        <p:txBody>
          <a:bodyPr/>
          <a:lstStyle/>
          <a:p>
            <a:pPr>
              <a:defRPr/>
            </a:pPr>
            <a:endParaRPr lang="tr-TR" smtClean="0"/>
          </a:p>
          <a:p>
            <a:pPr>
              <a:defRPr/>
            </a:pPr>
            <a:r>
              <a:rPr lang="tr-TR" smtClean="0"/>
              <a:t>www.tse.org.tr</a:t>
            </a:r>
            <a:endParaRPr lang="tr-TR"/>
          </a:p>
        </p:txBody>
      </p:sp>
      <p:sp>
        <p:nvSpPr>
          <p:cNvPr id="5" name="Slayt Numarası Yer Tutucusu 4"/>
          <p:cNvSpPr>
            <a:spLocks noGrp="1"/>
          </p:cNvSpPr>
          <p:nvPr>
            <p:ph type="sldNum" sz="quarter" idx="11"/>
          </p:nvPr>
        </p:nvSpPr>
        <p:spPr/>
        <p:txBody>
          <a:bodyPr/>
          <a:lstStyle/>
          <a:p>
            <a:pPr>
              <a:defRPr/>
            </a:pPr>
            <a:fld id="{E4956B44-24E2-44A3-AD7C-51E7F9E99F00}" type="slidenum">
              <a:rPr lang="tr-TR" altLang="tr-TR" smtClean="0"/>
              <a:pPr>
                <a:defRPr/>
              </a:pPr>
              <a:t>10</a:t>
            </a:fld>
            <a:endParaRPr lang="tr-TR" altLang="tr-TR"/>
          </a:p>
        </p:txBody>
      </p:sp>
    </p:spTree>
    <p:extLst>
      <p:ext uri="{BB962C8B-B14F-4D97-AF65-F5344CB8AC3E}">
        <p14:creationId xmlns:p14="http://schemas.microsoft.com/office/powerpoint/2010/main" val="396786044"/>
      </p:ext>
    </p:extLst>
  </p:cSld>
  <p:clrMapOvr>
    <a:masterClrMapping/>
  </p:clrMapOvr>
  <p:transition spd="med"/>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pPr fontAlgn="t">
              <a:defRPr/>
            </a:pPr>
            <a:r>
              <a:rPr lang="tr-TR" dirty="0" err="1" smtClean="0"/>
              <a:t>System</a:t>
            </a:r>
            <a:r>
              <a:rPr lang="tr-TR" dirty="0" smtClean="0"/>
              <a:t> CERTIFICAION</a:t>
            </a:r>
            <a:endParaRPr lang="tr-TR" dirty="0"/>
          </a:p>
        </p:txBody>
      </p:sp>
      <p:sp>
        <p:nvSpPr>
          <p:cNvPr id="52227" name="Metin Yer Tutucusu 2"/>
          <p:cNvSpPr>
            <a:spLocks noGrp="1"/>
          </p:cNvSpPr>
          <p:nvPr>
            <p:ph type="body" idx="1"/>
          </p:nvPr>
        </p:nvSpPr>
        <p:spPr/>
        <p:txBody>
          <a:bodyPr/>
          <a:lstStyle/>
          <a:p>
            <a:r>
              <a:rPr lang="tr-TR" altLang="tr-TR" dirty="0" smtClean="0"/>
              <a:t>Sistem Belgelendirme</a:t>
            </a:r>
          </a:p>
        </p:txBody>
      </p:sp>
      <p:sp>
        <p:nvSpPr>
          <p:cNvPr id="4" name="Veri Yer Tutucusu 3"/>
          <p:cNvSpPr>
            <a:spLocks noGrp="1"/>
          </p:cNvSpPr>
          <p:nvPr>
            <p:ph type="dt" sz="quarter" idx="10"/>
          </p:nvPr>
        </p:nvSpPr>
        <p:spPr/>
        <p:txBody>
          <a:bodyPr/>
          <a:lstStyle/>
          <a:p>
            <a:pPr>
              <a:defRPr/>
            </a:pPr>
            <a:endParaRPr lang="tr-TR" dirty="0" smtClean="0"/>
          </a:p>
          <a:p>
            <a:pPr>
              <a:defRPr/>
            </a:pPr>
            <a:r>
              <a:rPr lang="tr-TR" dirty="0" smtClean="0"/>
              <a:t>www.tse.org.tr</a:t>
            </a:r>
            <a:endParaRPr lang="tr-TR" dirty="0"/>
          </a:p>
        </p:txBody>
      </p:sp>
      <p:sp>
        <p:nvSpPr>
          <p:cNvPr id="52229" name="Slayt Numarası Yer Tutucusu 4"/>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5000"/>
              <a:buFont typeface="Wingdings" pitchFamily="2" charset="2"/>
              <a:buBlip>
                <a:blip r:embed="rId2"/>
              </a:buBlip>
              <a:defRPr sz="2800">
                <a:solidFill>
                  <a:schemeClr val="tx1"/>
                </a:solidFill>
                <a:latin typeface="Arial" charset="0"/>
              </a:defRPr>
            </a:lvl1pPr>
            <a:lvl2pPr marL="742950" indent="-285750">
              <a:spcBef>
                <a:spcPct val="20000"/>
              </a:spcBef>
              <a:buClr>
                <a:schemeClr val="tx2"/>
              </a:buClr>
              <a:buSzPct val="75000"/>
              <a:buFont typeface="Wingdings" pitchFamily="2" charset="2"/>
              <a:buChar char="n"/>
              <a:defRPr sz="2400">
                <a:solidFill>
                  <a:schemeClr val="tx1"/>
                </a:solidFill>
                <a:latin typeface="Arial" charset="0"/>
              </a:defRPr>
            </a:lvl2pPr>
            <a:lvl3pPr marL="1143000" indent="-228600">
              <a:spcBef>
                <a:spcPct val="20000"/>
              </a:spcBef>
              <a:buClr>
                <a:schemeClr val="accent1"/>
              </a:buClr>
              <a:buSzPct val="65000"/>
              <a:buFont typeface="Wingdings" pitchFamily="2" charset="2"/>
              <a:buChar char="p"/>
              <a:defRPr sz="2000">
                <a:solidFill>
                  <a:schemeClr val="tx1"/>
                </a:solidFill>
                <a:latin typeface="Arial" charset="0"/>
              </a:defRPr>
            </a:lvl3pPr>
            <a:lvl4pPr marL="1600200" indent="-228600">
              <a:spcBef>
                <a:spcPct val="20000"/>
              </a:spcBef>
              <a:buClr>
                <a:schemeClr val="bg2"/>
              </a:buClr>
              <a:buFont typeface="Wingdings" pitchFamily="2" charset="2"/>
              <a:buChar char="§"/>
              <a:defRPr>
                <a:solidFill>
                  <a:schemeClr val="tx1"/>
                </a:solidFill>
                <a:latin typeface="Arial" charset="0"/>
              </a:defRPr>
            </a:lvl4pPr>
            <a:lvl5pPr marL="2057400" indent="-228600">
              <a:spcBef>
                <a:spcPct val="20000"/>
              </a:spcBef>
              <a:buClr>
                <a:schemeClr val="tx2"/>
              </a:buClr>
              <a:buSzPct val="80000"/>
              <a:buFont typeface="Wingdings" pitchFamily="2" charset="2"/>
              <a:buChar char="§"/>
              <a:defRPr>
                <a:solidFill>
                  <a:schemeClr val="tx1"/>
                </a:solidFill>
                <a:latin typeface="Arial" charset="0"/>
              </a:defRPr>
            </a:lvl5pPr>
            <a:lvl6pPr marL="25146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6pPr>
            <a:lvl7pPr marL="29718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7pPr>
            <a:lvl8pPr marL="34290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8pPr>
            <a:lvl9pPr marL="38862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9pPr>
          </a:lstStyle>
          <a:p>
            <a:pPr>
              <a:spcBef>
                <a:spcPct val="0"/>
              </a:spcBef>
              <a:buClrTx/>
              <a:buSzTx/>
              <a:buFontTx/>
              <a:buNone/>
            </a:pPr>
            <a:fld id="{F2136E8C-171D-4ADC-81BA-E643AD016BF0}" type="slidenum">
              <a:rPr lang="tr-TR" altLang="tr-TR" sz="1000" smtClean="0">
                <a:solidFill>
                  <a:srgbClr val="FF0000"/>
                </a:solidFill>
                <a:latin typeface="Verdana" pitchFamily="34" charset="0"/>
              </a:rPr>
              <a:pPr>
                <a:spcBef>
                  <a:spcPct val="0"/>
                </a:spcBef>
                <a:buClrTx/>
                <a:buSzTx/>
                <a:buFontTx/>
                <a:buNone/>
              </a:pPr>
              <a:t>11</a:t>
            </a:fld>
            <a:endParaRPr lang="tr-TR" altLang="tr-TR" sz="1000" smtClean="0">
              <a:solidFill>
                <a:srgbClr val="FF0000"/>
              </a:solidFill>
              <a:latin typeface="Verdana" pitchFamily="34" charset="0"/>
            </a:endParaRPr>
          </a:p>
        </p:txBody>
      </p:sp>
    </p:spTree>
    <p:extLst>
      <p:ext uri="{BB962C8B-B14F-4D97-AF65-F5344CB8AC3E}">
        <p14:creationId xmlns:p14="http://schemas.microsoft.com/office/powerpoint/2010/main" val="2106979177"/>
      </p:ext>
    </p:extLst>
  </p:cSld>
  <p:clrMapOvr>
    <a:masterClrMapping/>
  </p:clrMapOvr>
  <p:transition spd="med"/>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err="1"/>
              <a:t>System</a:t>
            </a:r>
            <a:r>
              <a:rPr lang="tr-TR" dirty="0"/>
              <a:t> </a:t>
            </a:r>
            <a:r>
              <a:rPr lang="tr-TR" dirty="0" err="1"/>
              <a:t>certification</a:t>
            </a:r>
            <a:r>
              <a:rPr lang="tr-TR" dirty="0"/>
              <a:t> </a:t>
            </a:r>
          </a:p>
        </p:txBody>
      </p:sp>
      <p:sp>
        <p:nvSpPr>
          <p:cNvPr id="3" name="İçerik Yer Tutucusu 2"/>
          <p:cNvSpPr>
            <a:spLocks noGrp="1"/>
          </p:cNvSpPr>
          <p:nvPr>
            <p:ph idx="1"/>
          </p:nvPr>
        </p:nvSpPr>
        <p:spPr>
          <a:xfrm>
            <a:off x="0" y="1412777"/>
            <a:ext cx="9144000" cy="4753074"/>
          </a:xfrm>
        </p:spPr>
        <p:txBody>
          <a:bodyPr/>
          <a:lstStyle/>
          <a:p>
            <a:r>
              <a:rPr lang="tr-TR" dirty="0" err="1" smtClean="0"/>
              <a:t>System</a:t>
            </a:r>
            <a:r>
              <a:rPr lang="tr-TR" dirty="0" smtClean="0"/>
              <a:t> </a:t>
            </a:r>
            <a:r>
              <a:rPr lang="tr-TR" dirty="0" err="1" smtClean="0"/>
              <a:t>certification</a:t>
            </a:r>
            <a:r>
              <a:rPr lang="tr-TR" dirty="0" smtClean="0"/>
              <a:t> is a </a:t>
            </a:r>
            <a:r>
              <a:rPr lang="tr-TR" dirty="0" err="1" smtClean="0"/>
              <a:t>certification</a:t>
            </a:r>
            <a:r>
              <a:rPr lang="tr-TR" dirty="0" smtClean="0"/>
              <a:t> </a:t>
            </a:r>
            <a:r>
              <a:rPr lang="tr-TR" dirty="0" err="1" smtClean="0"/>
              <a:t>which</a:t>
            </a:r>
            <a:r>
              <a:rPr lang="tr-TR" dirty="0" smtClean="0"/>
              <a:t> is </a:t>
            </a:r>
            <a:r>
              <a:rPr lang="tr-TR" dirty="0" err="1" smtClean="0"/>
              <a:t>conducted</a:t>
            </a:r>
            <a:r>
              <a:rPr lang="tr-TR" dirty="0" smtClean="0"/>
              <a:t> </a:t>
            </a:r>
            <a:r>
              <a:rPr lang="tr-TR" dirty="0" err="1" smtClean="0"/>
              <a:t>according</a:t>
            </a:r>
            <a:r>
              <a:rPr lang="tr-TR" dirty="0" smtClean="0"/>
              <a:t> </a:t>
            </a:r>
            <a:r>
              <a:rPr lang="tr-TR" dirty="0" err="1" smtClean="0"/>
              <a:t>to</a:t>
            </a:r>
            <a:r>
              <a:rPr lang="tr-TR" dirty="0" smtClean="0"/>
              <a:t> «</a:t>
            </a:r>
            <a:r>
              <a:rPr lang="tr-TR" dirty="0" err="1" smtClean="0"/>
              <a:t>management</a:t>
            </a:r>
            <a:r>
              <a:rPr lang="tr-TR" dirty="0" smtClean="0"/>
              <a:t> </a:t>
            </a:r>
            <a:r>
              <a:rPr lang="tr-TR" dirty="0" err="1" smtClean="0"/>
              <a:t>system</a:t>
            </a:r>
            <a:r>
              <a:rPr lang="tr-TR" dirty="0" smtClean="0"/>
              <a:t> </a:t>
            </a:r>
            <a:r>
              <a:rPr lang="tr-TR" dirty="0" err="1" smtClean="0"/>
              <a:t>standards</a:t>
            </a:r>
            <a:r>
              <a:rPr lang="tr-TR" dirty="0" smtClean="0"/>
              <a:t>»</a:t>
            </a:r>
          </a:p>
          <a:p>
            <a:endParaRPr lang="tr-TR" dirty="0"/>
          </a:p>
          <a:p>
            <a:r>
              <a:rPr lang="tr-TR" dirty="0" err="1" smtClean="0"/>
              <a:t>System</a:t>
            </a:r>
            <a:r>
              <a:rPr lang="tr-TR" dirty="0" smtClean="0"/>
              <a:t> </a:t>
            </a:r>
            <a:r>
              <a:rPr lang="tr-TR" dirty="0" err="1" smtClean="0"/>
              <a:t>Certification</a:t>
            </a:r>
            <a:r>
              <a:rPr lang="tr-TR" dirty="0" smtClean="0"/>
              <a:t> Center </a:t>
            </a:r>
            <a:r>
              <a:rPr lang="en-US" dirty="0" smtClean="0"/>
              <a:t>are </a:t>
            </a:r>
            <a:r>
              <a:rPr lang="en-US" dirty="0"/>
              <a:t>accredited by the Turkish Accreditation Body (TÜRKAK) </a:t>
            </a:r>
            <a:r>
              <a:rPr lang="tr-TR" dirty="0" err="1" smtClean="0"/>
              <a:t>according</a:t>
            </a:r>
            <a:r>
              <a:rPr lang="tr-TR" dirty="0"/>
              <a:t> </a:t>
            </a:r>
            <a:r>
              <a:rPr lang="tr-TR" dirty="0" err="1" smtClean="0"/>
              <a:t>to</a:t>
            </a:r>
            <a:r>
              <a:rPr lang="tr-TR" dirty="0" smtClean="0"/>
              <a:t> TS </a:t>
            </a:r>
            <a:r>
              <a:rPr lang="tr-TR" dirty="0"/>
              <a:t>EN ISO/IEC 17021-1  </a:t>
            </a:r>
            <a:endParaRPr lang="tr-TR" dirty="0" smtClean="0"/>
          </a:p>
          <a:p>
            <a:endParaRPr lang="tr-TR" dirty="0" smtClean="0"/>
          </a:p>
        </p:txBody>
      </p:sp>
      <p:sp>
        <p:nvSpPr>
          <p:cNvPr id="4" name="Veri Yer Tutucusu 3"/>
          <p:cNvSpPr>
            <a:spLocks noGrp="1"/>
          </p:cNvSpPr>
          <p:nvPr>
            <p:ph type="dt" sz="half" idx="10"/>
          </p:nvPr>
        </p:nvSpPr>
        <p:spPr/>
        <p:txBody>
          <a:bodyPr/>
          <a:lstStyle/>
          <a:p>
            <a:pPr>
              <a:defRPr/>
            </a:pPr>
            <a:endParaRPr lang="tr-TR" dirty="0" smtClean="0"/>
          </a:p>
          <a:p>
            <a:pPr>
              <a:defRPr/>
            </a:pPr>
            <a:r>
              <a:rPr lang="tr-TR" dirty="0" smtClean="0"/>
              <a:t>www.tse.org.tr</a:t>
            </a:r>
            <a:endParaRPr lang="tr-TR" dirty="0"/>
          </a:p>
        </p:txBody>
      </p:sp>
      <p:sp>
        <p:nvSpPr>
          <p:cNvPr id="5" name="Slayt Numarası Yer Tutucusu 4"/>
          <p:cNvSpPr>
            <a:spLocks noGrp="1"/>
          </p:cNvSpPr>
          <p:nvPr>
            <p:ph type="sldNum" sz="quarter" idx="11"/>
          </p:nvPr>
        </p:nvSpPr>
        <p:spPr/>
        <p:txBody>
          <a:bodyPr/>
          <a:lstStyle/>
          <a:p>
            <a:pPr>
              <a:defRPr/>
            </a:pPr>
            <a:fld id="{E4956B44-24E2-44A3-AD7C-51E7F9E99F00}" type="slidenum">
              <a:rPr lang="tr-TR" altLang="tr-TR" smtClean="0"/>
              <a:pPr>
                <a:defRPr/>
              </a:pPr>
              <a:t>12</a:t>
            </a:fld>
            <a:endParaRPr lang="tr-TR" altLang="tr-TR"/>
          </a:p>
        </p:txBody>
      </p:sp>
    </p:spTree>
    <p:extLst>
      <p:ext uri="{BB962C8B-B14F-4D97-AF65-F5344CB8AC3E}">
        <p14:creationId xmlns:p14="http://schemas.microsoft.com/office/powerpoint/2010/main" val="872006689"/>
      </p:ext>
    </p:extLst>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en-US" sz="2800" dirty="0"/>
              <a:t>TSE conducts </a:t>
            </a:r>
            <a:r>
              <a:rPr lang="en-US" sz="2800" b="1" u="sng" dirty="0"/>
              <a:t>system certification </a:t>
            </a:r>
            <a:r>
              <a:rPr lang="en-US" sz="2800" dirty="0"/>
              <a:t>and training facilities on following issues and standards;</a:t>
            </a:r>
          </a:p>
        </p:txBody>
      </p:sp>
      <p:sp>
        <p:nvSpPr>
          <p:cNvPr id="3" name="İçerik Yer Tutucusu 2"/>
          <p:cNvSpPr>
            <a:spLocks noGrp="1"/>
          </p:cNvSpPr>
          <p:nvPr>
            <p:ph idx="1"/>
          </p:nvPr>
        </p:nvSpPr>
        <p:spPr>
          <a:xfrm>
            <a:off x="0" y="1196752"/>
            <a:ext cx="9144000" cy="5544616"/>
          </a:xfrm>
        </p:spPr>
        <p:txBody>
          <a:bodyPr/>
          <a:lstStyle/>
          <a:p>
            <a:pPr lvl="1"/>
            <a:r>
              <a:rPr lang="tr-TR" sz="2000" dirty="0" smtClean="0"/>
              <a:t>TS </a:t>
            </a:r>
            <a:r>
              <a:rPr lang="tr-TR" sz="2000" dirty="0"/>
              <a:t>EN ISO 9001 </a:t>
            </a:r>
            <a:r>
              <a:rPr lang="tr-TR" sz="2000" dirty="0" err="1"/>
              <a:t>Quality</a:t>
            </a:r>
            <a:r>
              <a:rPr lang="tr-TR" sz="2000" dirty="0"/>
              <a:t> Management </a:t>
            </a:r>
            <a:r>
              <a:rPr lang="tr-TR" sz="2000" dirty="0" err="1" smtClean="0"/>
              <a:t>Systems</a:t>
            </a:r>
            <a:r>
              <a:rPr lang="tr-TR" sz="2000" dirty="0" smtClean="0"/>
              <a:t>, </a:t>
            </a:r>
            <a:endParaRPr lang="tr-TR" sz="2000" dirty="0"/>
          </a:p>
          <a:p>
            <a:pPr lvl="1"/>
            <a:r>
              <a:rPr lang="tr-TR" sz="2000" dirty="0"/>
              <a:t>TS EN ISO 14001 </a:t>
            </a:r>
            <a:r>
              <a:rPr lang="en-US" sz="2000" dirty="0"/>
              <a:t>Environmental </a:t>
            </a:r>
            <a:r>
              <a:rPr lang="en-US" sz="2000" dirty="0" smtClean="0"/>
              <a:t>Management</a:t>
            </a:r>
            <a:r>
              <a:rPr lang="tr-TR" sz="2000" dirty="0" smtClean="0"/>
              <a:t>, </a:t>
            </a:r>
            <a:endParaRPr lang="tr-TR" sz="2000" dirty="0"/>
          </a:p>
          <a:p>
            <a:pPr lvl="1"/>
            <a:r>
              <a:rPr lang="tr-TR" sz="2000" dirty="0"/>
              <a:t>TS 18001 </a:t>
            </a:r>
            <a:r>
              <a:rPr lang="en-US" sz="2000" dirty="0"/>
              <a:t>Occupational health and safety management </a:t>
            </a:r>
            <a:r>
              <a:rPr lang="en-US" sz="2000" dirty="0" smtClean="0"/>
              <a:t>systems</a:t>
            </a:r>
            <a:r>
              <a:rPr lang="tr-TR" sz="2000" dirty="0" smtClean="0"/>
              <a:t>, </a:t>
            </a:r>
            <a:endParaRPr lang="tr-TR" sz="2000" dirty="0"/>
          </a:p>
          <a:p>
            <a:pPr lvl="1"/>
            <a:r>
              <a:rPr lang="tr-TR" sz="2000" dirty="0"/>
              <a:t>TS EN ISO 22000 </a:t>
            </a:r>
            <a:r>
              <a:rPr lang="en-US" sz="2000" dirty="0"/>
              <a:t>Food safety management </a:t>
            </a:r>
            <a:r>
              <a:rPr lang="en-US" sz="2000" dirty="0" smtClean="0"/>
              <a:t>systems</a:t>
            </a:r>
            <a:r>
              <a:rPr lang="tr-TR" sz="2000" dirty="0" smtClean="0"/>
              <a:t>,  </a:t>
            </a:r>
            <a:endParaRPr lang="tr-TR" sz="2000" dirty="0"/>
          </a:p>
          <a:p>
            <a:pPr lvl="1"/>
            <a:r>
              <a:rPr lang="tr-TR" sz="2000" dirty="0"/>
              <a:t>TS ISO/IEC 27001 Information </a:t>
            </a:r>
            <a:r>
              <a:rPr lang="tr-TR" sz="2000" dirty="0" err="1"/>
              <a:t>technology</a:t>
            </a:r>
            <a:r>
              <a:rPr lang="tr-TR" sz="2000" dirty="0"/>
              <a:t> </a:t>
            </a:r>
            <a:r>
              <a:rPr lang="tr-TR" sz="2000" dirty="0" err="1" smtClean="0"/>
              <a:t>management</a:t>
            </a:r>
            <a:r>
              <a:rPr lang="tr-TR" sz="2000" dirty="0" smtClean="0"/>
              <a:t> </a:t>
            </a:r>
            <a:r>
              <a:rPr lang="tr-TR" sz="2000" dirty="0" err="1" smtClean="0"/>
              <a:t>systems</a:t>
            </a:r>
            <a:r>
              <a:rPr lang="tr-TR" sz="2000" dirty="0" smtClean="0"/>
              <a:t>, </a:t>
            </a:r>
            <a:endParaRPr lang="tr-TR" sz="2000" dirty="0"/>
          </a:p>
          <a:p>
            <a:pPr lvl="1"/>
            <a:r>
              <a:rPr lang="tr-TR" sz="2000" dirty="0"/>
              <a:t>TS EN ISO 13485 </a:t>
            </a:r>
            <a:r>
              <a:rPr lang="tr-TR" sz="2000" dirty="0" err="1"/>
              <a:t>Medical</a:t>
            </a:r>
            <a:r>
              <a:rPr lang="tr-TR" sz="2000" dirty="0"/>
              <a:t> </a:t>
            </a:r>
            <a:r>
              <a:rPr lang="tr-TR" sz="2000" dirty="0" err="1"/>
              <a:t>devices</a:t>
            </a:r>
            <a:r>
              <a:rPr lang="tr-TR" sz="2000" dirty="0"/>
              <a:t> </a:t>
            </a:r>
            <a:r>
              <a:rPr lang="tr-TR" sz="2000" dirty="0" err="1" smtClean="0"/>
              <a:t>quality</a:t>
            </a:r>
            <a:r>
              <a:rPr lang="tr-TR" sz="2000" dirty="0" smtClean="0"/>
              <a:t> </a:t>
            </a:r>
            <a:r>
              <a:rPr lang="tr-TR" sz="2000" dirty="0" err="1"/>
              <a:t>management</a:t>
            </a:r>
            <a:r>
              <a:rPr lang="tr-TR" sz="2000" dirty="0"/>
              <a:t> </a:t>
            </a:r>
            <a:r>
              <a:rPr lang="tr-TR" sz="2000" dirty="0" err="1"/>
              <a:t>systems</a:t>
            </a:r>
            <a:r>
              <a:rPr lang="tr-TR" sz="2000" dirty="0"/>
              <a:t> , </a:t>
            </a:r>
          </a:p>
          <a:p>
            <a:pPr lvl="1"/>
            <a:r>
              <a:rPr lang="tr-TR" sz="2000" dirty="0"/>
              <a:t>TS ISO 10002 </a:t>
            </a:r>
            <a:r>
              <a:rPr lang="tr-TR" sz="2000" dirty="0" err="1" smtClean="0"/>
              <a:t>Customer</a:t>
            </a:r>
            <a:r>
              <a:rPr lang="tr-TR" sz="2000" dirty="0" smtClean="0"/>
              <a:t> </a:t>
            </a:r>
            <a:r>
              <a:rPr lang="tr-TR" sz="2000" dirty="0" err="1"/>
              <a:t>satisfaction</a:t>
            </a:r>
            <a:r>
              <a:rPr lang="tr-TR" sz="2000" dirty="0"/>
              <a:t> , </a:t>
            </a:r>
          </a:p>
          <a:p>
            <a:pPr lvl="1"/>
            <a:r>
              <a:rPr lang="tr-TR" sz="2000" dirty="0"/>
              <a:t>TS </a:t>
            </a:r>
            <a:r>
              <a:rPr lang="tr-TR" sz="2000" dirty="0" smtClean="0"/>
              <a:t>EN ISO </a:t>
            </a:r>
            <a:r>
              <a:rPr lang="tr-TR" sz="2000" dirty="0"/>
              <a:t>50001 </a:t>
            </a:r>
            <a:r>
              <a:rPr lang="tr-TR" sz="2000" dirty="0" err="1"/>
              <a:t>Energy</a:t>
            </a:r>
            <a:r>
              <a:rPr lang="tr-TR" sz="2000" dirty="0"/>
              <a:t> </a:t>
            </a:r>
            <a:r>
              <a:rPr lang="tr-TR" sz="2000" dirty="0" err="1"/>
              <a:t>management</a:t>
            </a:r>
            <a:r>
              <a:rPr lang="tr-TR" sz="2000" dirty="0"/>
              <a:t> </a:t>
            </a:r>
            <a:r>
              <a:rPr lang="tr-TR" sz="2000" dirty="0" err="1"/>
              <a:t>systems</a:t>
            </a:r>
            <a:r>
              <a:rPr lang="tr-TR" sz="2000" dirty="0"/>
              <a:t> </a:t>
            </a:r>
            <a:r>
              <a:rPr lang="tr-TR" sz="2000" dirty="0" smtClean="0"/>
              <a:t>, </a:t>
            </a:r>
            <a:endParaRPr lang="tr-TR" sz="2000" dirty="0"/>
          </a:p>
          <a:p>
            <a:pPr lvl="1"/>
            <a:r>
              <a:rPr lang="tr-TR" sz="2000" dirty="0"/>
              <a:t>TSEK 118 </a:t>
            </a:r>
            <a:r>
              <a:rPr lang="en-US" sz="2000" dirty="0"/>
              <a:t>Precast concrete constructions -Quality management </a:t>
            </a:r>
            <a:r>
              <a:rPr lang="en-US" sz="2000" dirty="0" smtClean="0"/>
              <a:t>systems</a:t>
            </a:r>
            <a:r>
              <a:rPr lang="tr-TR" sz="2000" dirty="0" smtClean="0"/>
              <a:t>, </a:t>
            </a:r>
            <a:endParaRPr lang="tr-TR" sz="2000" dirty="0"/>
          </a:p>
          <a:p>
            <a:pPr lvl="1"/>
            <a:r>
              <a:rPr lang="tr-TR" sz="2000" dirty="0"/>
              <a:t>(FSSC) 22000 </a:t>
            </a:r>
            <a:r>
              <a:rPr lang="tr-TR" sz="2000" dirty="0" err="1"/>
              <a:t>Food</a:t>
            </a:r>
            <a:r>
              <a:rPr lang="tr-TR" sz="2000" dirty="0"/>
              <a:t> </a:t>
            </a:r>
            <a:r>
              <a:rPr lang="tr-TR" sz="2000" dirty="0" err="1"/>
              <a:t>Safety</a:t>
            </a:r>
            <a:r>
              <a:rPr lang="tr-TR" sz="2000" dirty="0"/>
              <a:t> </a:t>
            </a:r>
            <a:r>
              <a:rPr lang="tr-TR" sz="2000" dirty="0" err="1"/>
              <a:t>System</a:t>
            </a:r>
            <a:r>
              <a:rPr lang="tr-TR" sz="2000" dirty="0"/>
              <a:t> </a:t>
            </a:r>
            <a:r>
              <a:rPr lang="tr-TR" sz="2000" dirty="0" err="1" smtClean="0"/>
              <a:t>Certification</a:t>
            </a:r>
            <a:r>
              <a:rPr lang="tr-TR" sz="2000" dirty="0" smtClean="0"/>
              <a:t>, </a:t>
            </a:r>
            <a:endParaRPr lang="tr-TR" sz="2000" dirty="0"/>
          </a:p>
          <a:p>
            <a:pPr lvl="1"/>
            <a:r>
              <a:rPr lang="tr-TR" sz="2000" dirty="0"/>
              <a:t>TS ISO/IEC 20000-1 Information </a:t>
            </a:r>
            <a:r>
              <a:rPr lang="tr-TR" sz="2000" dirty="0" err="1"/>
              <a:t>technology</a:t>
            </a:r>
            <a:r>
              <a:rPr lang="tr-TR" sz="2000" dirty="0"/>
              <a:t> </a:t>
            </a:r>
            <a:r>
              <a:rPr lang="tr-TR" sz="2000" dirty="0" smtClean="0"/>
              <a:t>service </a:t>
            </a:r>
            <a:r>
              <a:rPr lang="tr-TR" sz="2000" dirty="0" err="1"/>
              <a:t>management</a:t>
            </a:r>
            <a:r>
              <a:rPr lang="tr-TR" sz="2000" dirty="0"/>
              <a:t> </a:t>
            </a:r>
          </a:p>
          <a:p>
            <a:pPr lvl="1"/>
            <a:r>
              <a:rPr lang="tr-TR" sz="2000" dirty="0"/>
              <a:t>IQ Net SR 10 </a:t>
            </a:r>
            <a:r>
              <a:rPr lang="tr-TR" sz="2000" dirty="0" err="1"/>
              <a:t>Social</a:t>
            </a:r>
            <a:r>
              <a:rPr lang="tr-TR" sz="2000" dirty="0"/>
              <a:t> </a:t>
            </a:r>
            <a:r>
              <a:rPr lang="tr-TR" sz="2000" dirty="0" err="1"/>
              <a:t>responsibility</a:t>
            </a:r>
            <a:r>
              <a:rPr lang="tr-TR" sz="2000" dirty="0"/>
              <a:t> </a:t>
            </a:r>
            <a:r>
              <a:rPr lang="tr-TR" sz="2000" dirty="0" err="1"/>
              <a:t>management</a:t>
            </a:r>
            <a:r>
              <a:rPr lang="tr-TR" sz="2000" dirty="0"/>
              <a:t> </a:t>
            </a:r>
            <a:r>
              <a:rPr lang="tr-TR" sz="2000" dirty="0" err="1"/>
              <a:t>systems</a:t>
            </a:r>
            <a:r>
              <a:rPr lang="tr-TR" sz="2000" dirty="0"/>
              <a:t> </a:t>
            </a:r>
          </a:p>
        </p:txBody>
      </p:sp>
      <p:sp>
        <p:nvSpPr>
          <p:cNvPr id="4" name="Veri Yer Tutucusu 3"/>
          <p:cNvSpPr>
            <a:spLocks noGrp="1"/>
          </p:cNvSpPr>
          <p:nvPr>
            <p:ph type="dt" sz="half" idx="10"/>
          </p:nvPr>
        </p:nvSpPr>
        <p:spPr/>
        <p:txBody>
          <a:bodyPr/>
          <a:lstStyle/>
          <a:p>
            <a:pPr>
              <a:defRPr/>
            </a:pPr>
            <a:endParaRPr lang="tr-TR" dirty="0" smtClean="0"/>
          </a:p>
          <a:p>
            <a:pPr>
              <a:defRPr/>
            </a:pPr>
            <a:r>
              <a:rPr lang="tr-TR" dirty="0" smtClean="0"/>
              <a:t>www.tse.org.tr</a:t>
            </a:r>
            <a:endParaRPr lang="tr-TR" dirty="0"/>
          </a:p>
        </p:txBody>
      </p:sp>
      <p:sp>
        <p:nvSpPr>
          <p:cNvPr id="5" name="Slayt Numarası Yer Tutucusu 4"/>
          <p:cNvSpPr>
            <a:spLocks noGrp="1"/>
          </p:cNvSpPr>
          <p:nvPr>
            <p:ph type="sldNum" sz="quarter" idx="11"/>
          </p:nvPr>
        </p:nvSpPr>
        <p:spPr/>
        <p:txBody>
          <a:bodyPr/>
          <a:lstStyle/>
          <a:p>
            <a:pPr>
              <a:defRPr/>
            </a:pPr>
            <a:fld id="{E4956B44-24E2-44A3-AD7C-51E7F9E99F00}" type="slidenum">
              <a:rPr lang="tr-TR" altLang="tr-TR" smtClean="0"/>
              <a:pPr>
                <a:defRPr/>
              </a:pPr>
              <a:t>13</a:t>
            </a:fld>
            <a:endParaRPr lang="tr-TR" altLang="tr-TR"/>
          </a:p>
        </p:txBody>
      </p:sp>
    </p:spTree>
    <p:extLst>
      <p:ext uri="{BB962C8B-B14F-4D97-AF65-F5344CB8AC3E}">
        <p14:creationId xmlns:p14="http://schemas.microsoft.com/office/powerpoint/2010/main" val="1172902359"/>
      </p:ext>
    </p:extLst>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z="3200" dirty="0" smtClean="0"/>
              <a:t>Management </a:t>
            </a:r>
            <a:r>
              <a:rPr lang="tr-TR" sz="3200" dirty="0" err="1" smtClean="0"/>
              <a:t>System</a:t>
            </a:r>
            <a:r>
              <a:rPr lang="tr-TR" sz="3200" dirty="0" smtClean="0"/>
              <a:t> </a:t>
            </a:r>
            <a:r>
              <a:rPr lang="tr-TR" sz="3200" dirty="0" err="1" smtClean="0"/>
              <a:t>Certification</a:t>
            </a:r>
            <a:r>
              <a:rPr lang="tr-TR" sz="3200" dirty="0" smtClean="0"/>
              <a:t> </a:t>
            </a:r>
            <a:r>
              <a:rPr lang="tr-TR" sz="3200" dirty="0" err="1" smtClean="0"/>
              <a:t>Steps</a:t>
            </a:r>
            <a:endParaRPr lang="tr-TR" sz="3200" dirty="0"/>
          </a:p>
        </p:txBody>
      </p:sp>
      <p:sp>
        <p:nvSpPr>
          <p:cNvPr id="3" name="İçerik Yer Tutucusu 2"/>
          <p:cNvSpPr>
            <a:spLocks noGrp="1"/>
          </p:cNvSpPr>
          <p:nvPr>
            <p:ph idx="1"/>
          </p:nvPr>
        </p:nvSpPr>
        <p:spPr>
          <a:xfrm>
            <a:off x="179512" y="1052736"/>
            <a:ext cx="8784976" cy="4530725"/>
          </a:xfrm>
        </p:spPr>
        <p:txBody>
          <a:bodyPr/>
          <a:lstStyle/>
          <a:p>
            <a:r>
              <a:rPr lang="tr-TR" sz="2400" dirty="0" smtClean="0"/>
              <a:t>Application </a:t>
            </a:r>
            <a:r>
              <a:rPr lang="tr-TR" sz="2400" dirty="0" err="1" smtClean="0"/>
              <a:t>for</a:t>
            </a:r>
            <a:r>
              <a:rPr lang="tr-TR" sz="2400" dirty="0" smtClean="0"/>
              <a:t> </a:t>
            </a:r>
            <a:r>
              <a:rPr lang="tr-TR" sz="2400" dirty="0" err="1" smtClean="0"/>
              <a:t>certification</a:t>
            </a:r>
            <a:r>
              <a:rPr lang="tr-TR" sz="2400" dirty="0" smtClean="0"/>
              <a:t> (</a:t>
            </a:r>
            <a:r>
              <a:rPr lang="tr-TR" sz="2400" dirty="0" err="1"/>
              <a:t>O</a:t>
            </a:r>
            <a:r>
              <a:rPr lang="tr-TR" sz="2400" dirty="0" err="1" smtClean="0"/>
              <a:t>rganisation’s</a:t>
            </a:r>
            <a:r>
              <a:rPr lang="tr-TR" sz="2400" dirty="0" smtClean="0"/>
              <a:t>)</a:t>
            </a:r>
          </a:p>
          <a:p>
            <a:r>
              <a:rPr lang="tr-TR" sz="2400" dirty="0" smtClean="0"/>
              <a:t>Evaluation of </a:t>
            </a:r>
            <a:r>
              <a:rPr lang="tr-TR" sz="2400" dirty="0" err="1" smtClean="0"/>
              <a:t>application</a:t>
            </a:r>
            <a:r>
              <a:rPr lang="tr-TR" sz="2400" dirty="0" smtClean="0"/>
              <a:t> (</a:t>
            </a:r>
            <a:r>
              <a:rPr lang="tr-TR" sz="2400" dirty="0" err="1" smtClean="0"/>
              <a:t>Certification</a:t>
            </a:r>
            <a:r>
              <a:rPr lang="tr-TR" sz="2400" dirty="0" smtClean="0"/>
              <a:t> Body)</a:t>
            </a:r>
          </a:p>
          <a:p>
            <a:r>
              <a:rPr lang="tr-TR" sz="2400" dirty="0" smtClean="0"/>
              <a:t>Planning </a:t>
            </a:r>
            <a:r>
              <a:rPr lang="tr-TR" sz="2400" dirty="0" err="1" smtClean="0"/>
              <a:t>the</a:t>
            </a:r>
            <a:r>
              <a:rPr lang="tr-TR" sz="2400" dirty="0" smtClean="0"/>
              <a:t> </a:t>
            </a:r>
            <a:r>
              <a:rPr lang="tr-TR" sz="2400" dirty="0" err="1" smtClean="0"/>
              <a:t>audit</a:t>
            </a:r>
            <a:r>
              <a:rPr lang="tr-TR" sz="2400" dirty="0" smtClean="0"/>
              <a:t> (</a:t>
            </a:r>
            <a:r>
              <a:rPr lang="tr-TR" sz="2400" dirty="0" err="1" smtClean="0"/>
              <a:t>allocating</a:t>
            </a:r>
            <a:r>
              <a:rPr lang="tr-TR" sz="2400" dirty="0" smtClean="0"/>
              <a:t> time and </a:t>
            </a:r>
            <a:r>
              <a:rPr lang="tr-TR" sz="2400" dirty="0" err="1" smtClean="0"/>
              <a:t>auditors</a:t>
            </a:r>
            <a:r>
              <a:rPr lang="tr-TR" sz="2400" dirty="0" smtClean="0"/>
              <a:t>)</a:t>
            </a:r>
          </a:p>
          <a:p>
            <a:r>
              <a:rPr lang="tr-TR" sz="2400" dirty="0" err="1" smtClean="0"/>
              <a:t>Conducting</a:t>
            </a:r>
            <a:r>
              <a:rPr lang="tr-TR" sz="2400" dirty="0" smtClean="0"/>
              <a:t> </a:t>
            </a:r>
            <a:r>
              <a:rPr lang="tr-TR" sz="2400" dirty="0" err="1" smtClean="0"/>
              <a:t>the</a:t>
            </a:r>
            <a:r>
              <a:rPr lang="tr-TR" sz="2400" dirty="0" smtClean="0"/>
              <a:t> </a:t>
            </a:r>
            <a:r>
              <a:rPr lang="tr-TR" sz="2400" dirty="0" err="1" smtClean="0"/>
              <a:t>audit</a:t>
            </a:r>
            <a:endParaRPr lang="tr-TR" sz="2400" dirty="0" smtClean="0"/>
          </a:p>
          <a:p>
            <a:r>
              <a:rPr lang="tr-TR" sz="2400" dirty="0" err="1" smtClean="0"/>
              <a:t>Preparing</a:t>
            </a:r>
            <a:r>
              <a:rPr lang="tr-TR" sz="2400" dirty="0" smtClean="0"/>
              <a:t> </a:t>
            </a:r>
            <a:r>
              <a:rPr lang="tr-TR" sz="2400" dirty="0" err="1" smtClean="0"/>
              <a:t>the</a:t>
            </a:r>
            <a:r>
              <a:rPr lang="tr-TR" sz="2400" dirty="0" smtClean="0"/>
              <a:t> </a:t>
            </a:r>
            <a:r>
              <a:rPr lang="tr-TR" sz="2400" dirty="0" err="1" smtClean="0"/>
              <a:t>audit</a:t>
            </a:r>
            <a:r>
              <a:rPr lang="tr-TR" sz="2400" dirty="0" smtClean="0"/>
              <a:t> </a:t>
            </a:r>
            <a:r>
              <a:rPr lang="tr-TR" sz="2400" dirty="0" err="1" smtClean="0"/>
              <a:t>report</a:t>
            </a:r>
            <a:endParaRPr lang="tr-TR" sz="2400" dirty="0" smtClean="0"/>
          </a:p>
          <a:p>
            <a:r>
              <a:rPr lang="tr-TR" sz="2400" dirty="0" err="1" smtClean="0"/>
              <a:t>Approval</a:t>
            </a:r>
            <a:r>
              <a:rPr lang="tr-TR" sz="2400" dirty="0" smtClean="0"/>
              <a:t> </a:t>
            </a:r>
            <a:r>
              <a:rPr lang="tr-TR" sz="2400" dirty="0"/>
              <a:t>of </a:t>
            </a:r>
            <a:r>
              <a:rPr lang="tr-TR" sz="2400" dirty="0" err="1"/>
              <a:t>audit</a:t>
            </a:r>
            <a:r>
              <a:rPr lang="tr-TR" sz="2400" dirty="0"/>
              <a:t> </a:t>
            </a:r>
            <a:r>
              <a:rPr lang="tr-TR" sz="2400" dirty="0" err="1" smtClean="0"/>
              <a:t>report</a:t>
            </a:r>
            <a:endParaRPr lang="tr-TR" sz="2400" dirty="0" smtClean="0"/>
          </a:p>
          <a:p>
            <a:r>
              <a:rPr lang="tr-TR" sz="2400" dirty="0" err="1" smtClean="0"/>
              <a:t>Preparing</a:t>
            </a:r>
            <a:r>
              <a:rPr lang="tr-TR" sz="2400" dirty="0" smtClean="0"/>
              <a:t> </a:t>
            </a:r>
            <a:r>
              <a:rPr lang="tr-TR" sz="2400" dirty="0" err="1" smtClean="0"/>
              <a:t>the</a:t>
            </a:r>
            <a:r>
              <a:rPr lang="tr-TR" sz="2400" dirty="0" smtClean="0"/>
              <a:t> </a:t>
            </a:r>
            <a:r>
              <a:rPr lang="tr-TR" sz="2400" dirty="0" err="1" smtClean="0"/>
              <a:t>management</a:t>
            </a:r>
            <a:r>
              <a:rPr lang="tr-TR" sz="2400" dirty="0" smtClean="0"/>
              <a:t> </a:t>
            </a:r>
            <a:r>
              <a:rPr lang="tr-TR" sz="2400" dirty="0" err="1" smtClean="0"/>
              <a:t>system</a:t>
            </a:r>
            <a:r>
              <a:rPr lang="tr-TR" sz="2400" dirty="0" smtClean="0"/>
              <a:t> </a:t>
            </a:r>
            <a:r>
              <a:rPr lang="tr-TR" sz="2400" dirty="0" err="1" smtClean="0"/>
              <a:t>certificate</a:t>
            </a:r>
            <a:r>
              <a:rPr lang="tr-TR" sz="2400" dirty="0" smtClean="0"/>
              <a:t> (</a:t>
            </a:r>
            <a:r>
              <a:rPr lang="tr-TR" sz="2400" dirty="0" err="1" smtClean="0"/>
              <a:t>if</a:t>
            </a:r>
            <a:r>
              <a:rPr lang="tr-TR" sz="2400" dirty="0" smtClean="0"/>
              <a:t> </a:t>
            </a:r>
            <a:r>
              <a:rPr lang="tr-TR" sz="2400" dirty="0" err="1" smtClean="0"/>
              <a:t>audit</a:t>
            </a:r>
            <a:r>
              <a:rPr lang="tr-TR" sz="2400" dirty="0" smtClean="0"/>
              <a:t> </a:t>
            </a:r>
            <a:r>
              <a:rPr lang="tr-TR" sz="2400" dirty="0" err="1" smtClean="0"/>
              <a:t>result</a:t>
            </a:r>
            <a:r>
              <a:rPr lang="tr-TR" sz="2400" dirty="0" smtClean="0"/>
              <a:t> is </a:t>
            </a:r>
            <a:r>
              <a:rPr lang="tr-TR" sz="2400" dirty="0" err="1" smtClean="0"/>
              <a:t>positive</a:t>
            </a:r>
            <a:r>
              <a:rPr lang="tr-TR" sz="2400" dirty="0" smtClean="0"/>
              <a:t>)</a:t>
            </a:r>
          </a:p>
          <a:p>
            <a:endParaRPr lang="tr-TR" sz="2400" dirty="0" smtClean="0"/>
          </a:p>
          <a:p>
            <a:r>
              <a:rPr lang="tr-TR" sz="2400" dirty="0" smtClean="0"/>
              <a:t>S</a:t>
            </a:r>
            <a:r>
              <a:rPr lang="en-US" sz="2400" dirty="0" err="1" smtClean="0"/>
              <a:t>urveillance</a:t>
            </a:r>
            <a:r>
              <a:rPr lang="en-US" sz="2400" dirty="0" smtClean="0"/>
              <a:t> </a:t>
            </a:r>
            <a:r>
              <a:rPr lang="en-US" sz="2400" dirty="0"/>
              <a:t>audits for a year and </a:t>
            </a:r>
            <a:r>
              <a:rPr lang="en-US" sz="2400" dirty="0" err="1"/>
              <a:t>reaudits</a:t>
            </a:r>
            <a:r>
              <a:rPr lang="en-US" sz="2400" dirty="0"/>
              <a:t> at the end of certificate period are conducted by Certification Body</a:t>
            </a:r>
          </a:p>
          <a:p>
            <a:endParaRPr lang="tr-TR" dirty="0" smtClean="0"/>
          </a:p>
          <a:p>
            <a:endParaRPr lang="tr-TR" dirty="0" smtClean="0"/>
          </a:p>
          <a:p>
            <a:endParaRPr lang="tr-TR" dirty="0"/>
          </a:p>
        </p:txBody>
      </p:sp>
      <p:sp>
        <p:nvSpPr>
          <p:cNvPr id="4" name="Veri Yer Tutucusu 3"/>
          <p:cNvSpPr>
            <a:spLocks noGrp="1"/>
          </p:cNvSpPr>
          <p:nvPr>
            <p:ph type="dt" sz="half" idx="10"/>
          </p:nvPr>
        </p:nvSpPr>
        <p:spPr/>
        <p:txBody>
          <a:bodyPr/>
          <a:lstStyle/>
          <a:p>
            <a:pPr>
              <a:defRPr/>
            </a:pPr>
            <a:endParaRPr lang="tr-TR" smtClean="0"/>
          </a:p>
          <a:p>
            <a:pPr>
              <a:defRPr/>
            </a:pPr>
            <a:r>
              <a:rPr lang="tr-TR" smtClean="0"/>
              <a:t>www.tse.org.tr</a:t>
            </a:r>
            <a:endParaRPr lang="tr-TR"/>
          </a:p>
        </p:txBody>
      </p:sp>
      <p:sp>
        <p:nvSpPr>
          <p:cNvPr id="5" name="Slayt Numarası Yer Tutucusu 4"/>
          <p:cNvSpPr>
            <a:spLocks noGrp="1"/>
          </p:cNvSpPr>
          <p:nvPr>
            <p:ph type="sldNum" sz="quarter" idx="11"/>
          </p:nvPr>
        </p:nvSpPr>
        <p:spPr/>
        <p:txBody>
          <a:bodyPr/>
          <a:lstStyle/>
          <a:p>
            <a:pPr>
              <a:defRPr/>
            </a:pPr>
            <a:fld id="{E4956B44-24E2-44A3-AD7C-51E7F9E99F00}" type="slidenum">
              <a:rPr lang="tr-TR" altLang="tr-TR" smtClean="0"/>
              <a:pPr>
                <a:defRPr/>
              </a:pPr>
              <a:t>14</a:t>
            </a:fld>
            <a:endParaRPr lang="tr-TR" altLang="tr-TR"/>
          </a:p>
        </p:txBody>
      </p:sp>
    </p:spTree>
    <p:extLst>
      <p:ext uri="{BB962C8B-B14F-4D97-AF65-F5344CB8AC3E}">
        <p14:creationId xmlns:p14="http://schemas.microsoft.com/office/powerpoint/2010/main" val="2921896652"/>
      </p:ext>
    </p:extLst>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pPr>
              <a:defRPr/>
            </a:pPr>
            <a:r>
              <a:rPr lang="tr-TR" dirty="0" smtClean="0"/>
              <a:t>PRODUCT </a:t>
            </a:r>
            <a:r>
              <a:rPr lang="en-US" dirty="0" smtClean="0"/>
              <a:t>CERTIFICAION</a:t>
            </a:r>
            <a:endParaRPr lang="tr-TR" dirty="0"/>
          </a:p>
        </p:txBody>
      </p:sp>
      <p:sp>
        <p:nvSpPr>
          <p:cNvPr id="54275" name="Metin Yer Tutucusu 2"/>
          <p:cNvSpPr>
            <a:spLocks noGrp="1"/>
          </p:cNvSpPr>
          <p:nvPr>
            <p:ph type="body" idx="1"/>
          </p:nvPr>
        </p:nvSpPr>
        <p:spPr/>
        <p:txBody>
          <a:bodyPr/>
          <a:lstStyle/>
          <a:p>
            <a:r>
              <a:rPr lang="tr-TR" altLang="tr-TR" b="1" dirty="0" smtClean="0"/>
              <a:t>Ürün Belgelendirme</a:t>
            </a:r>
          </a:p>
        </p:txBody>
      </p:sp>
      <p:sp>
        <p:nvSpPr>
          <p:cNvPr id="4" name="Veri Yer Tutucusu 3"/>
          <p:cNvSpPr>
            <a:spLocks noGrp="1"/>
          </p:cNvSpPr>
          <p:nvPr>
            <p:ph type="dt" sz="quarter" idx="10"/>
          </p:nvPr>
        </p:nvSpPr>
        <p:spPr/>
        <p:txBody>
          <a:bodyPr/>
          <a:lstStyle/>
          <a:p>
            <a:pPr>
              <a:defRPr/>
            </a:pPr>
            <a:endParaRPr lang="tr-TR" dirty="0" smtClean="0"/>
          </a:p>
          <a:p>
            <a:pPr>
              <a:defRPr/>
            </a:pPr>
            <a:r>
              <a:rPr lang="tr-TR" dirty="0" smtClean="0"/>
              <a:t>www.tse.org.tr</a:t>
            </a:r>
            <a:endParaRPr lang="tr-TR" dirty="0"/>
          </a:p>
        </p:txBody>
      </p:sp>
      <p:sp>
        <p:nvSpPr>
          <p:cNvPr id="54277" name="Slayt Numarası Yer Tutucusu 4"/>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5000"/>
              <a:buFont typeface="Wingdings" pitchFamily="2" charset="2"/>
              <a:buBlip>
                <a:blip r:embed="rId2"/>
              </a:buBlip>
              <a:defRPr sz="2800">
                <a:solidFill>
                  <a:schemeClr val="tx1"/>
                </a:solidFill>
                <a:latin typeface="Arial" charset="0"/>
              </a:defRPr>
            </a:lvl1pPr>
            <a:lvl2pPr marL="742950" indent="-285750">
              <a:spcBef>
                <a:spcPct val="20000"/>
              </a:spcBef>
              <a:buClr>
                <a:schemeClr val="tx2"/>
              </a:buClr>
              <a:buSzPct val="75000"/>
              <a:buFont typeface="Wingdings" pitchFamily="2" charset="2"/>
              <a:buChar char="n"/>
              <a:defRPr sz="2400">
                <a:solidFill>
                  <a:schemeClr val="tx1"/>
                </a:solidFill>
                <a:latin typeface="Arial" charset="0"/>
              </a:defRPr>
            </a:lvl2pPr>
            <a:lvl3pPr marL="1143000" indent="-228600">
              <a:spcBef>
                <a:spcPct val="20000"/>
              </a:spcBef>
              <a:buClr>
                <a:schemeClr val="accent1"/>
              </a:buClr>
              <a:buSzPct val="65000"/>
              <a:buFont typeface="Wingdings" pitchFamily="2" charset="2"/>
              <a:buChar char="p"/>
              <a:defRPr sz="2000">
                <a:solidFill>
                  <a:schemeClr val="tx1"/>
                </a:solidFill>
                <a:latin typeface="Arial" charset="0"/>
              </a:defRPr>
            </a:lvl3pPr>
            <a:lvl4pPr marL="1600200" indent="-228600">
              <a:spcBef>
                <a:spcPct val="20000"/>
              </a:spcBef>
              <a:buClr>
                <a:schemeClr val="bg2"/>
              </a:buClr>
              <a:buFont typeface="Wingdings" pitchFamily="2" charset="2"/>
              <a:buChar char="§"/>
              <a:defRPr>
                <a:solidFill>
                  <a:schemeClr val="tx1"/>
                </a:solidFill>
                <a:latin typeface="Arial" charset="0"/>
              </a:defRPr>
            </a:lvl4pPr>
            <a:lvl5pPr marL="2057400" indent="-228600">
              <a:spcBef>
                <a:spcPct val="20000"/>
              </a:spcBef>
              <a:buClr>
                <a:schemeClr val="tx2"/>
              </a:buClr>
              <a:buSzPct val="80000"/>
              <a:buFont typeface="Wingdings" pitchFamily="2" charset="2"/>
              <a:buChar char="§"/>
              <a:defRPr>
                <a:solidFill>
                  <a:schemeClr val="tx1"/>
                </a:solidFill>
                <a:latin typeface="Arial" charset="0"/>
              </a:defRPr>
            </a:lvl5pPr>
            <a:lvl6pPr marL="25146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6pPr>
            <a:lvl7pPr marL="29718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7pPr>
            <a:lvl8pPr marL="34290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8pPr>
            <a:lvl9pPr marL="38862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9pPr>
          </a:lstStyle>
          <a:p>
            <a:pPr>
              <a:spcBef>
                <a:spcPct val="0"/>
              </a:spcBef>
              <a:buClrTx/>
              <a:buSzTx/>
              <a:buFontTx/>
              <a:buNone/>
            </a:pPr>
            <a:fld id="{83D1D4D5-DC72-4C14-B31C-C3F7ED377E30}" type="slidenum">
              <a:rPr lang="tr-TR" altLang="tr-TR" sz="1000" smtClean="0">
                <a:solidFill>
                  <a:srgbClr val="FF0000"/>
                </a:solidFill>
                <a:latin typeface="Verdana" pitchFamily="34" charset="0"/>
              </a:rPr>
              <a:pPr>
                <a:spcBef>
                  <a:spcPct val="0"/>
                </a:spcBef>
                <a:buClrTx/>
                <a:buSzTx/>
                <a:buFontTx/>
                <a:buNone/>
              </a:pPr>
              <a:t>15</a:t>
            </a:fld>
            <a:endParaRPr lang="tr-TR" altLang="tr-TR" sz="1000" smtClean="0">
              <a:solidFill>
                <a:srgbClr val="FF0000"/>
              </a:solidFill>
              <a:latin typeface="Verdana" pitchFamily="34" charset="0"/>
            </a:endParaRPr>
          </a:p>
        </p:txBody>
      </p:sp>
    </p:spTree>
    <p:extLst>
      <p:ext uri="{BB962C8B-B14F-4D97-AF65-F5344CB8AC3E}">
        <p14:creationId xmlns:p14="http://schemas.microsoft.com/office/powerpoint/2010/main" val="3714840004"/>
      </p:ext>
    </p:extLst>
  </p:cSld>
  <p:clrMapOvr>
    <a:masterClrMapping/>
  </p:clrMapOvr>
  <p:transition spd="med"/>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a:t>Product </a:t>
            </a:r>
            <a:r>
              <a:rPr lang="tr-TR" dirty="0" err="1"/>
              <a:t>certification</a:t>
            </a:r>
            <a:r>
              <a:rPr lang="tr-TR" dirty="0"/>
              <a:t> </a:t>
            </a:r>
          </a:p>
        </p:txBody>
      </p:sp>
      <p:sp>
        <p:nvSpPr>
          <p:cNvPr id="3" name="İçerik Yer Tutucusu 2"/>
          <p:cNvSpPr>
            <a:spLocks noGrp="1"/>
          </p:cNvSpPr>
          <p:nvPr>
            <p:ph idx="1"/>
          </p:nvPr>
        </p:nvSpPr>
        <p:spPr/>
        <p:txBody>
          <a:bodyPr/>
          <a:lstStyle/>
          <a:p>
            <a:r>
              <a:rPr lang="tr-TR" dirty="0" smtClean="0"/>
              <a:t>Product </a:t>
            </a:r>
            <a:r>
              <a:rPr lang="tr-TR" dirty="0" err="1" smtClean="0"/>
              <a:t>certification</a:t>
            </a:r>
            <a:r>
              <a:rPr lang="tr-TR" dirty="0" smtClean="0"/>
              <a:t> </a:t>
            </a:r>
            <a:r>
              <a:rPr lang="tr-TR" dirty="0"/>
              <a:t>is a </a:t>
            </a:r>
            <a:r>
              <a:rPr lang="tr-TR" dirty="0" err="1"/>
              <a:t>certification</a:t>
            </a:r>
            <a:r>
              <a:rPr lang="tr-TR" dirty="0"/>
              <a:t> </a:t>
            </a:r>
            <a:r>
              <a:rPr lang="tr-TR" dirty="0" err="1"/>
              <a:t>which</a:t>
            </a:r>
            <a:r>
              <a:rPr lang="tr-TR" dirty="0"/>
              <a:t> is </a:t>
            </a:r>
            <a:r>
              <a:rPr lang="tr-TR" dirty="0" err="1"/>
              <a:t>conducted</a:t>
            </a:r>
            <a:r>
              <a:rPr lang="tr-TR" dirty="0"/>
              <a:t> </a:t>
            </a:r>
            <a:r>
              <a:rPr lang="tr-TR" dirty="0" err="1"/>
              <a:t>according</a:t>
            </a:r>
            <a:r>
              <a:rPr lang="tr-TR" dirty="0"/>
              <a:t> </a:t>
            </a:r>
            <a:r>
              <a:rPr lang="tr-TR" dirty="0" err="1"/>
              <a:t>to</a:t>
            </a:r>
            <a:r>
              <a:rPr lang="tr-TR" dirty="0"/>
              <a:t> </a:t>
            </a:r>
            <a:r>
              <a:rPr lang="tr-TR" dirty="0" smtClean="0"/>
              <a:t>«</a:t>
            </a:r>
            <a:r>
              <a:rPr lang="tr-TR" dirty="0" err="1" smtClean="0"/>
              <a:t>product</a:t>
            </a:r>
            <a:r>
              <a:rPr lang="tr-TR" dirty="0" smtClean="0"/>
              <a:t> </a:t>
            </a:r>
            <a:r>
              <a:rPr lang="tr-TR" dirty="0" err="1" smtClean="0"/>
              <a:t>standards</a:t>
            </a:r>
            <a:r>
              <a:rPr lang="tr-TR" dirty="0"/>
              <a:t>»</a:t>
            </a:r>
          </a:p>
          <a:p>
            <a:endParaRPr lang="tr-TR" dirty="0"/>
          </a:p>
          <a:p>
            <a:r>
              <a:rPr lang="tr-TR" dirty="0" smtClean="0"/>
              <a:t>Product </a:t>
            </a:r>
            <a:r>
              <a:rPr lang="tr-TR" dirty="0" err="1" smtClean="0"/>
              <a:t>Certification</a:t>
            </a:r>
            <a:r>
              <a:rPr lang="tr-TR" dirty="0" smtClean="0"/>
              <a:t> </a:t>
            </a:r>
            <a:r>
              <a:rPr lang="tr-TR" dirty="0"/>
              <a:t>Center </a:t>
            </a:r>
            <a:r>
              <a:rPr lang="en-US" dirty="0"/>
              <a:t>are accredited by the Turkish Accreditation Body (TÜRKAK) </a:t>
            </a:r>
            <a:r>
              <a:rPr lang="tr-TR" dirty="0" err="1"/>
              <a:t>according</a:t>
            </a:r>
            <a:r>
              <a:rPr lang="tr-TR" dirty="0"/>
              <a:t> </a:t>
            </a:r>
            <a:r>
              <a:rPr lang="tr-TR" dirty="0" err="1"/>
              <a:t>to</a:t>
            </a:r>
            <a:r>
              <a:rPr lang="tr-TR" dirty="0"/>
              <a:t> TS EN ISO/IEC </a:t>
            </a:r>
            <a:r>
              <a:rPr lang="tr-TR" dirty="0" smtClean="0"/>
              <a:t>17065</a:t>
            </a:r>
            <a:endParaRPr lang="tr-TR" dirty="0"/>
          </a:p>
        </p:txBody>
      </p:sp>
      <p:sp>
        <p:nvSpPr>
          <p:cNvPr id="4" name="Veri Yer Tutucusu 3"/>
          <p:cNvSpPr>
            <a:spLocks noGrp="1"/>
          </p:cNvSpPr>
          <p:nvPr>
            <p:ph type="dt" sz="half" idx="10"/>
          </p:nvPr>
        </p:nvSpPr>
        <p:spPr/>
        <p:txBody>
          <a:bodyPr/>
          <a:lstStyle/>
          <a:p>
            <a:pPr>
              <a:defRPr/>
            </a:pPr>
            <a:endParaRPr lang="tr-TR" smtClean="0"/>
          </a:p>
          <a:p>
            <a:pPr>
              <a:defRPr/>
            </a:pPr>
            <a:r>
              <a:rPr lang="tr-TR" smtClean="0"/>
              <a:t>www.tse.org.tr</a:t>
            </a:r>
            <a:endParaRPr lang="tr-TR"/>
          </a:p>
        </p:txBody>
      </p:sp>
      <p:sp>
        <p:nvSpPr>
          <p:cNvPr id="5" name="Slayt Numarası Yer Tutucusu 4"/>
          <p:cNvSpPr>
            <a:spLocks noGrp="1"/>
          </p:cNvSpPr>
          <p:nvPr>
            <p:ph type="sldNum" sz="quarter" idx="11"/>
          </p:nvPr>
        </p:nvSpPr>
        <p:spPr/>
        <p:txBody>
          <a:bodyPr/>
          <a:lstStyle/>
          <a:p>
            <a:pPr>
              <a:defRPr/>
            </a:pPr>
            <a:fld id="{E4956B44-24E2-44A3-AD7C-51E7F9E99F00}" type="slidenum">
              <a:rPr lang="tr-TR" altLang="tr-TR" smtClean="0"/>
              <a:pPr>
                <a:defRPr/>
              </a:pPr>
              <a:t>16</a:t>
            </a:fld>
            <a:endParaRPr lang="tr-TR" altLang="tr-TR"/>
          </a:p>
        </p:txBody>
      </p:sp>
    </p:spTree>
    <p:extLst>
      <p:ext uri="{BB962C8B-B14F-4D97-AF65-F5344CB8AC3E}">
        <p14:creationId xmlns:p14="http://schemas.microsoft.com/office/powerpoint/2010/main" val="833692234"/>
      </p:ext>
    </p:extLst>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sp>
        <p:nvSpPr>
          <p:cNvPr id="3" name="İçerik Yer Tutucusu 2"/>
          <p:cNvSpPr>
            <a:spLocks noGrp="1"/>
          </p:cNvSpPr>
          <p:nvPr>
            <p:ph idx="1"/>
          </p:nvPr>
        </p:nvSpPr>
        <p:spPr>
          <a:xfrm>
            <a:off x="0" y="1340768"/>
            <a:ext cx="9144000" cy="4530725"/>
          </a:xfrm>
        </p:spPr>
        <p:txBody>
          <a:bodyPr/>
          <a:lstStyle/>
          <a:p>
            <a:r>
              <a:rPr lang="en-US" dirty="0"/>
              <a:t>TSE conducts </a:t>
            </a:r>
            <a:r>
              <a:rPr lang="tr-TR" dirty="0" err="1" smtClean="0"/>
              <a:t>product</a:t>
            </a:r>
            <a:r>
              <a:rPr lang="tr-TR" dirty="0" smtClean="0"/>
              <a:t> </a:t>
            </a:r>
            <a:r>
              <a:rPr lang="en-US" dirty="0" smtClean="0"/>
              <a:t>certification facilities </a:t>
            </a:r>
            <a:r>
              <a:rPr lang="en-US" dirty="0"/>
              <a:t>on following </a:t>
            </a:r>
            <a:r>
              <a:rPr lang="tr-TR" dirty="0" err="1" smtClean="0"/>
              <a:t>sectors</a:t>
            </a:r>
            <a:r>
              <a:rPr lang="en-US" dirty="0" smtClean="0"/>
              <a:t>;</a:t>
            </a:r>
            <a:endParaRPr lang="tr-TR" dirty="0" smtClean="0"/>
          </a:p>
          <a:p>
            <a:pPr lvl="1"/>
            <a:r>
              <a:rPr lang="tr-TR" dirty="0" err="1" smtClean="0"/>
              <a:t>Machinery</a:t>
            </a:r>
            <a:r>
              <a:rPr lang="tr-TR" dirty="0" smtClean="0"/>
              <a:t> </a:t>
            </a:r>
            <a:endParaRPr lang="tr-TR" dirty="0" smtClean="0">
              <a:solidFill>
                <a:srgbClr val="FF0000"/>
              </a:solidFill>
            </a:endParaRPr>
          </a:p>
          <a:p>
            <a:pPr lvl="1"/>
            <a:r>
              <a:rPr lang="tr-TR" dirty="0" err="1" smtClean="0"/>
              <a:t>Food</a:t>
            </a:r>
            <a:endParaRPr lang="tr-TR" dirty="0" smtClean="0"/>
          </a:p>
          <a:p>
            <a:pPr lvl="1"/>
            <a:r>
              <a:rPr lang="tr-TR" dirty="0" err="1" smtClean="0"/>
              <a:t>Electrotechnic</a:t>
            </a:r>
            <a:endParaRPr lang="tr-TR" dirty="0" smtClean="0"/>
          </a:p>
          <a:p>
            <a:pPr lvl="1"/>
            <a:r>
              <a:rPr lang="tr-TR" dirty="0" err="1"/>
              <a:t>Chemistry</a:t>
            </a:r>
            <a:endParaRPr lang="tr-TR" dirty="0"/>
          </a:p>
          <a:p>
            <a:pPr lvl="1"/>
            <a:r>
              <a:rPr lang="tr-TR" dirty="0" smtClean="0"/>
              <a:t>Construction </a:t>
            </a:r>
            <a:r>
              <a:rPr lang="tr-TR" dirty="0" err="1" smtClean="0"/>
              <a:t>products</a:t>
            </a:r>
            <a:endParaRPr lang="tr-TR" dirty="0" smtClean="0"/>
          </a:p>
          <a:p>
            <a:pPr lvl="1"/>
            <a:r>
              <a:rPr lang="tr-TR" smtClean="0"/>
              <a:t>Halal</a:t>
            </a:r>
            <a:endParaRPr lang="tr-TR" dirty="0"/>
          </a:p>
        </p:txBody>
      </p:sp>
      <p:sp>
        <p:nvSpPr>
          <p:cNvPr id="4" name="Veri Yer Tutucusu 3"/>
          <p:cNvSpPr>
            <a:spLocks noGrp="1"/>
          </p:cNvSpPr>
          <p:nvPr>
            <p:ph type="dt" sz="half" idx="10"/>
          </p:nvPr>
        </p:nvSpPr>
        <p:spPr/>
        <p:txBody>
          <a:bodyPr/>
          <a:lstStyle/>
          <a:p>
            <a:pPr>
              <a:defRPr/>
            </a:pPr>
            <a:endParaRPr lang="tr-TR" smtClean="0"/>
          </a:p>
          <a:p>
            <a:pPr>
              <a:defRPr/>
            </a:pPr>
            <a:r>
              <a:rPr lang="tr-TR" smtClean="0"/>
              <a:t>www.tse.org.tr</a:t>
            </a:r>
            <a:endParaRPr lang="tr-TR"/>
          </a:p>
        </p:txBody>
      </p:sp>
      <p:sp>
        <p:nvSpPr>
          <p:cNvPr id="5" name="Slayt Numarası Yer Tutucusu 4"/>
          <p:cNvSpPr>
            <a:spLocks noGrp="1"/>
          </p:cNvSpPr>
          <p:nvPr>
            <p:ph type="sldNum" sz="quarter" idx="11"/>
          </p:nvPr>
        </p:nvSpPr>
        <p:spPr/>
        <p:txBody>
          <a:bodyPr/>
          <a:lstStyle/>
          <a:p>
            <a:pPr>
              <a:defRPr/>
            </a:pPr>
            <a:fld id="{E4956B44-24E2-44A3-AD7C-51E7F9E99F00}" type="slidenum">
              <a:rPr lang="tr-TR" altLang="tr-TR" smtClean="0"/>
              <a:pPr>
                <a:defRPr/>
              </a:pPr>
              <a:t>17</a:t>
            </a:fld>
            <a:endParaRPr lang="tr-TR" altLang="tr-TR"/>
          </a:p>
        </p:txBody>
      </p:sp>
    </p:spTree>
    <p:extLst>
      <p:ext uri="{BB962C8B-B14F-4D97-AF65-F5344CB8AC3E}">
        <p14:creationId xmlns:p14="http://schemas.microsoft.com/office/powerpoint/2010/main" val="495112757"/>
      </p:ext>
    </p:extLst>
  </p:cSld>
  <p:clrMapOvr>
    <a:masterClrMapping/>
  </p:clrMapOvr>
  <p:transition spd="med"/>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a:t>Product </a:t>
            </a:r>
            <a:r>
              <a:rPr lang="tr-TR" dirty="0" err="1" smtClean="0"/>
              <a:t>Certification</a:t>
            </a:r>
            <a:r>
              <a:rPr lang="tr-TR" dirty="0" smtClean="0"/>
              <a:t> </a:t>
            </a:r>
            <a:r>
              <a:rPr lang="tr-TR" dirty="0" err="1" smtClean="0"/>
              <a:t>Steps</a:t>
            </a:r>
            <a:endParaRPr lang="tr-TR" dirty="0"/>
          </a:p>
        </p:txBody>
      </p:sp>
      <p:sp>
        <p:nvSpPr>
          <p:cNvPr id="3" name="İçerik Yer Tutucusu 2"/>
          <p:cNvSpPr>
            <a:spLocks noGrp="1"/>
          </p:cNvSpPr>
          <p:nvPr>
            <p:ph idx="1"/>
          </p:nvPr>
        </p:nvSpPr>
        <p:spPr>
          <a:xfrm>
            <a:off x="179512" y="1196752"/>
            <a:ext cx="8784976" cy="4530725"/>
          </a:xfrm>
        </p:spPr>
        <p:txBody>
          <a:bodyPr/>
          <a:lstStyle/>
          <a:p>
            <a:r>
              <a:rPr lang="tr-TR" sz="2400" dirty="0" smtClean="0"/>
              <a:t>Application </a:t>
            </a:r>
            <a:r>
              <a:rPr lang="tr-TR" sz="2400" dirty="0" err="1" smtClean="0"/>
              <a:t>for</a:t>
            </a:r>
            <a:r>
              <a:rPr lang="tr-TR" sz="2400" dirty="0" smtClean="0"/>
              <a:t> </a:t>
            </a:r>
            <a:r>
              <a:rPr lang="tr-TR" sz="2400" dirty="0" err="1" smtClean="0"/>
              <a:t>certification</a:t>
            </a:r>
            <a:r>
              <a:rPr lang="tr-TR" sz="2400" dirty="0" smtClean="0"/>
              <a:t> (</a:t>
            </a:r>
            <a:r>
              <a:rPr lang="tr-TR" sz="2400" dirty="0" err="1"/>
              <a:t>O</a:t>
            </a:r>
            <a:r>
              <a:rPr lang="tr-TR" sz="2400" dirty="0" err="1" smtClean="0"/>
              <a:t>rganisation’s</a:t>
            </a:r>
            <a:r>
              <a:rPr lang="tr-TR" sz="2400" dirty="0" smtClean="0"/>
              <a:t>)</a:t>
            </a:r>
          </a:p>
          <a:p>
            <a:r>
              <a:rPr lang="tr-TR" sz="2400" dirty="0" smtClean="0"/>
              <a:t>Evaluation of </a:t>
            </a:r>
            <a:r>
              <a:rPr lang="tr-TR" sz="2400" dirty="0" err="1" smtClean="0"/>
              <a:t>application</a:t>
            </a:r>
            <a:r>
              <a:rPr lang="tr-TR" sz="2400" dirty="0" smtClean="0"/>
              <a:t> (</a:t>
            </a:r>
            <a:r>
              <a:rPr lang="tr-TR" sz="2400" dirty="0" err="1" smtClean="0"/>
              <a:t>Certification</a:t>
            </a:r>
            <a:r>
              <a:rPr lang="tr-TR" sz="2400" dirty="0" smtClean="0"/>
              <a:t> Body)</a:t>
            </a:r>
          </a:p>
          <a:p>
            <a:r>
              <a:rPr lang="tr-TR" sz="2400" dirty="0" smtClean="0"/>
              <a:t>Planning </a:t>
            </a:r>
            <a:r>
              <a:rPr lang="tr-TR" sz="2400" dirty="0" err="1" smtClean="0"/>
              <a:t>the</a:t>
            </a:r>
            <a:r>
              <a:rPr lang="tr-TR" sz="2400" dirty="0" smtClean="0"/>
              <a:t> </a:t>
            </a:r>
            <a:r>
              <a:rPr lang="tr-TR" sz="2400" dirty="0" err="1" smtClean="0"/>
              <a:t>audit</a:t>
            </a:r>
            <a:r>
              <a:rPr lang="tr-TR" sz="2400" dirty="0" smtClean="0"/>
              <a:t> (</a:t>
            </a:r>
            <a:r>
              <a:rPr lang="tr-TR" sz="2400" dirty="0" err="1" smtClean="0"/>
              <a:t>allocating</a:t>
            </a:r>
            <a:r>
              <a:rPr lang="tr-TR" sz="2400" dirty="0" smtClean="0"/>
              <a:t> time and </a:t>
            </a:r>
            <a:r>
              <a:rPr lang="tr-TR" sz="2400" dirty="0" err="1" smtClean="0"/>
              <a:t>auditors</a:t>
            </a:r>
            <a:r>
              <a:rPr lang="tr-TR" sz="2400" dirty="0" smtClean="0"/>
              <a:t> (</a:t>
            </a:r>
            <a:r>
              <a:rPr lang="tr-TR" sz="2400" dirty="0" err="1" smtClean="0"/>
              <a:t>inspection</a:t>
            </a:r>
            <a:r>
              <a:rPr lang="tr-TR" sz="2400" dirty="0" smtClean="0"/>
              <a:t> </a:t>
            </a:r>
            <a:r>
              <a:rPr lang="tr-TR" sz="2400" dirty="0" err="1" smtClean="0"/>
              <a:t>team</a:t>
            </a:r>
            <a:r>
              <a:rPr lang="tr-TR" sz="2400" dirty="0" smtClean="0"/>
              <a:t>))</a:t>
            </a:r>
          </a:p>
          <a:p>
            <a:r>
              <a:rPr lang="tr-TR" sz="2400" dirty="0" err="1" smtClean="0"/>
              <a:t>Inspection</a:t>
            </a:r>
            <a:r>
              <a:rPr lang="tr-TR" sz="2400" dirty="0" smtClean="0"/>
              <a:t> of </a:t>
            </a:r>
            <a:r>
              <a:rPr lang="tr-TR" sz="2400" dirty="0" err="1" smtClean="0"/>
              <a:t>producer’s</a:t>
            </a:r>
            <a:r>
              <a:rPr lang="tr-TR" sz="2400" dirty="0" smtClean="0"/>
              <a:t> </a:t>
            </a:r>
            <a:r>
              <a:rPr lang="tr-TR" sz="2400" dirty="0" err="1" smtClean="0"/>
              <a:t>capability</a:t>
            </a:r>
            <a:r>
              <a:rPr lang="tr-TR" sz="2400" dirty="0" smtClean="0"/>
              <a:t> </a:t>
            </a:r>
            <a:r>
              <a:rPr lang="tr-TR" sz="2400" dirty="0"/>
              <a:t>(</a:t>
            </a:r>
            <a:r>
              <a:rPr lang="tr-TR" sz="2400" dirty="0" err="1"/>
              <a:t>inspection</a:t>
            </a:r>
            <a:r>
              <a:rPr lang="tr-TR" sz="2400" dirty="0"/>
              <a:t> </a:t>
            </a:r>
            <a:r>
              <a:rPr lang="tr-TR" sz="2400" dirty="0" err="1"/>
              <a:t>team</a:t>
            </a:r>
            <a:r>
              <a:rPr lang="tr-TR" sz="2400" dirty="0" smtClean="0"/>
              <a:t>)</a:t>
            </a:r>
          </a:p>
          <a:p>
            <a:r>
              <a:rPr lang="tr-TR" sz="2400" dirty="0" err="1" smtClean="0"/>
              <a:t>Taking</a:t>
            </a:r>
            <a:r>
              <a:rPr lang="tr-TR" sz="2400" dirty="0" smtClean="0"/>
              <a:t> </a:t>
            </a:r>
            <a:r>
              <a:rPr lang="tr-TR" sz="2400" dirty="0" err="1" smtClean="0"/>
              <a:t>sample</a:t>
            </a:r>
            <a:r>
              <a:rPr lang="tr-TR" sz="2400" dirty="0" smtClean="0"/>
              <a:t> </a:t>
            </a:r>
            <a:r>
              <a:rPr lang="tr-TR" sz="2400" dirty="0" err="1" smtClean="0"/>
              <a:t>from</a:t>
            </a:r>
            <a:r>
              <a:rPr lang="tr-TR" sz="2400" dirty="0" smtClean="0"/>
              <a:t> </a:t>
            </a:r>
            <a:r>
              <a:rPr lang="tr-TR" sz="2400" dirty="0" err="1" smtClean="0"/>
              <a:t>products</a:t>
            </a:r>
            <a:r>
              <a:rPr lang="tr-TR" sz="2400" dirty="0" smtClean="0"/>
              <a:t> </a:t>
            </a:r>
            <a:r>
              <a:rPr lang="tr-TR" sz="2400" dirty="0" err="1" smtClean="0"/>
              <a:t>according</a:t>
            </a:r>
            <a:r>
              <a:rPr lang="tr-TR" sz="2400" dirty="0" smtClean="0"/>
              <a:t> </a:t>
            </a:r>
            <a:r>
              <a:rPr lang="tr-TR" sz="2400" dirty="0" err="1" smtClean="0"/>
              <a:t>to</a:t>
            </a:r>
            <a:r>
              <a:rPr lang="tr-TR" sz="2400" dirty="0" smtClean="0"/>
              <a:t> </a:t>
            </a:r>
            <a:r>
              <a:rPr lang="tr-TR" sz="2400" dirty="0" err="1" smtClean="0"/>
              <a:t>sampling</a:t>
            </a:r>
            <a:r>
              <a:rPr lang="tr-TR" sz="2400" dirty="0" smtClean="0"/>
              <a:t> </a:t>
            </a:r>
            <a:r>
              <a:rPr lang="tr-TR" sz="2400" dirty="0" err="1" smtClean="0"/>
              <a:t>standard</a:t>
            </a:r>
            <a:r>
              <a:rPr lang="tr-TR" sz="2400" dirty="0" smtClean="0"/>
              <a:t> </a:t>
            </a:r>
            <a:r>
              <a:rPr lang="tr-TR" sz="2400" dirty="0" err="1" smtClean="0"/>
              <a:t>related</a:t>
            </a:r>
            <a:r>
              <a:rPr lang="tr-TR" sz="2400" dirty="0" smtClean="0"/>
              <a:t> </a:t>
            </a:r>
            <a:r>
              <a:rPr lang="tr-TR" sz="2400" dirty="0" err="1" smtClean="0"/>
              <a:t>with</a:t>
            </a:r>
            <a:r>
              <a:rPr lang="tr-TR" sz="2400" dirty="0" smtClean="0"/>
              <a:t> </a:t>
            </a:r>
            <a:r>
              <a:rPr lang="tr-TR" sz="2400" dirty="0" err="1" smtClean="0"/>
              <a:t>the</a:t>
            </a:r>
            <a:r>
              <a:rPr lang="tr-TR" sz="2400" dirty="0" smtClean="0"/>
              <a:t> </a:t>
            </a:r>
            <a:r>
              <a:rPr lang="tr-TR" sz="2400" dirty="0" err="1" smtClean="0"/>
              <a:t>product</a:t>
            </a:r>
            <a:r>
              <a:rPr lang="tr-TR" sz="2400" dirty="0" smtClean="0"/>
              <a:t> (</a:t>
            </a:r>
            <a:r>
              <a:rPr lang="tr-TR" sz="2400" dirty="0" err="1" smtClean="0"/>
              <a:t>if</a:t>
            </a:r>
            <a:r>
              <a:rPr lang="tr-TR" sz="2400" dirty="0" smtClean="0"/>
              <a:t> </a:t>
            </a:r>
            <a:r>
              <a:rPr lang="tr-TR" sz="2400" dirty="0" err="1" smtClean="0"/>
              <a:t>producer</a:t>
            </a:r>
            <a:r>
              <a:rPr lang="tr-TR" sz="2400" dirty="0" smtClean="0"/>
              <a:t> is </a:t>
            </a:r>
            <a:r>
              <a:rPr lang="tr-TR" sz="2400" dirty="0" err="1" smtClean="0"/>
              <a:t>competent</a:t>
            </a:r>
            <a:r>
              <a:rPr lang="tr-TR" sz="2400" dirty="0" smtClean="0"/>
              <a:t>)</a:t>
            </a:r>
          </a:p>
          <a:p>
            <a:r>
              <a:rPr lang="tr-TR" sz="2400" dirty="0" err="1" smtClean="0"/>
              <a:t>Sending</a:t>
            </a:r>
            <a:r>
              <a:rPr lang="tr-TR" sz="2400" dirty="0" smtClean="0"/>
              <a:t> </a:t>
            </a:r>
            <a:r>
              <a:rPr lang="tr-TR" sz="2400" dirty="0" err="1" smtClean="0"/>
              <a:t>the</a:t>
            </a:r>
            <a:r>
              <a:rPr lang="tr-TR" sz="2400" dirty="0" smtClean="0"/>
              <a:t> </a:t>
            </a:r>
            <a:r>
              <a:rPr lang="tr-TR" sz="2400" dirty="0" err="1" smtClean="0"/>
              <a:t>samples</a:t>
            </a:r>
            <a:r>
              <a:rPr lang="tr-TR" sz="2400" dirty="0" smtClean="0"/>
              <a:t> </a:t>
            </a:r>
            <a:r>
              <a:rPr lang="tr-TR" sz="2400" dirty="0" err="1" smtClean="0"/>
              <a:t>to</a:t>
            </a:r>
            <a:r>
              <a:rPr lang="tr-TR" sz="2400" dirty="0" smtClean="0"/>
              <a:t> </a:t>
            </a:r>
            <a:r>
              <a:rPr lang="tr-TR" sz="2400" dirty="0" err="1" smtClean="0"/>
              <a:t>testing</a:t>
            </a:r>
            <a:r>
              <a:rPr lang="tr-TR" sz="2400" dirty="0" smtClean="0"/>
              <a:t> </a:t>
            </a:r>
            <a:r>
              <a:rPr lang="tr-TR" sz="2400" dirty="0" err="1" smtClean="0"/>
              <a:t>laboratory</a:t>
            </a:r>
            <a:r>
              <a:rPr lang="tr-TR" sz="2400" dirty="0" smtClean="0"/>
              <a:t> </a:t>
            </a:r>
            <a:r>
              <a:rPr lang="tr-TR" sz="2400" dirty="0" err="1" smtClean="0"/>
              <a:t>to</a:t>
            </a:r>
            <a:r>
              <a:rPr lang="tr-TR" sz="2400" dirty="0" smtClean="0"/>
              <a:t> be </a:t>
            </a:r>
            <a:r>
              <a:rPr lang="tr-TR" sz="2400" dirty="0" err="1" smtClean="0"/>
              <a:t>tested</a:t>
            </a:r>
            <a:r>
              <a:rPr lang="tr-TR" sz="2400" dirty="0" smtClean="0"/>
              <a:t> </a:t>
            </a:r>
            <a:r>
              <a:rPr lang="tr-TR" sz="2400" dirty="0" err="1" smtClean="0"/>
              <a:t>according</a:t>
            </a:r>
            <a:r>
              <a:rPr lang="tr-TR" sz="2400" dirty="0" smtClean="0"/>
              <a:t> </a:t>
            </a:r>
            <a:r>
              <a:rPr lang="tr-TR" sz="2400" dirty="0" err="1" smtClean="0"/>
              <a:t>to</a:t>
            </a:r>
            <a:r>
              <a:rPr lang="tr-TR" sz="2400" dirty="0" smtClean="0"/>
              <a:t> </a:t>
            </a:r>
            <a:r>
              <a:rPr lang="tr-TR" sz="2400" dirty="0" err="1" smtClean="0"/>
              <a:t>product</a:t>
            </a:r>
            <a:r>
              <a:rPr lang="tr-TR" sz="2400" dirty="0" smtClean="0"/>
              <a:t> </a:t>
            </a:r>
            <a:r>
              <a:rPr lang="tr-TR" sz="2400" dirty="0" err="1" smtClean="0"/>
              <a:t>standard</a:t>
            </a:r>
            <a:endParaRPr lang="tr-TR" sz="2400" dirty="0" smtClean="0"/>
          </a:p>
          <a:p>
            <a:r>
              <a:rPr lang="tr-TR" sz="2400" dirty="0" err="1" smtClean="0"/>
              <a:t>Preparing</a:t>
            </a:r>
            <a:r>
              <a:rPr lang="tr-TR" sz="2400" dirty="0" smtClean="0"/>
              <a:t> </a:t>
            </a:r>
            <a:r>
              <a:rPr lang="tr-TR" sz="2400" dirty="0" err="1" smtClean="0"/>
              <a:t>the</a:t>
            </a:r>
            <a:r>
              <a:rPr lang="tr-TR" sz="2400" dirty="0" smtClean="0"/>
              <a:t> test </a:t>
            </a:r>
            <a:r>
              <a:rPr lang="tr-TR" sz="2400" dirty="0" err="1" smtClean="0"/>
              <a:t>report</a:t>
            </a:r>
            <a:endParaRPr lang="tr-TR" sz="2400" dirty="0" smtClean="0"/>
          </a:p>
          <a:p>
            <a:r>
              <a:rPr lang="tr-TR" sz="2400" dirty="0" err="1" smtClean="0"/>
              <a:t>Approval</a:t>
            </a:r>
            <a:r>
              <a:rPr lang="tr-TR" sz="2400" dirty="0" smtClean="0"/>
              <a:t> </a:t>
            </a:r>
            <a:r>
              <a:rPr lang="tr-TR" sz="2400" dirty="0"/>
              <a:t>of </a:t>
            </a:r>
            <a:r>
              <a:rPr lang="tr-TR" sz="2400" dirty="0" smtClean="0"/>
              <a:t>test </a:t>
            </a:r>
            <a:r>
              <a:rPr lang="tr-TR" sz="2400" dirty="0" err="1" smtClean="0"/>
              <a:t>report</a:t>
            </a:r>
            <a:endParaRPr lang="tr-TR" sz="2400" dirty="0" smtClean="0"/>
          </a:p>
          <a:p>
            <a:r>
              <a:rPr lang="tr-TR" sz="2400" dirty="0" err="1" smtClean="0"/>
              <a:t>Preparing</a:t>
            </a:r>
            <a:r>
              <a:rPr lang="tr-TR" sz="2400" dirty="0" smtClean="0"/>
              <a:t> </a:t>
            </a:r>
            <a:r>
              <a:rPr lang="tr-TR" sz="2400" dirty="0" err="1" smtClean="0"/>
              <a:t>the</a:t>
            </a:r>
            <a:r>
              <a:rPr lang="tr-TR" sz="2400" dirty="0" smtClean="0"/>
              <a:t> </a:t>
            </a:r>
            <a:r>
              <a:rPr lang="tr-TR" sz="2400" dirty="0" err="1" smtClean="0"/>
              <a:t>product</a:t>
            </a:r>
            <a:r>
              <a:rPr lang="tr-TR" sz="2400" dirty="0" smtClean="0"/>
              <a:t> </a:t>
            </a:r>
            <a:r>
              <a:rPr lang="tr-TR" sz="2400" dirty="0" err="1" smtClean="0"/>
              <a:t>certificate</a:t>
            </a:r>
            <a:r>
              <a:rPr lang="tr-TR" sz="2400" dirty="0" smtClean="0"/>
              <a:t> (</a:t>
            </a:r>
            <a:r>
              <a:rPr lang="tr-TR" sz="2400" dirty="0" err="1" smtClean="0"/>
              <a:t>if</a:t>
            </a:r>
            <a:r>
              <a:rPr lang="tr-TR" sz="2400" dirty="0" smtClean="0"/>
              <a:t> test </a:t>
            </a:r>
            <a:r>
              <a:rPr lang="tr-TR" sz="2400" dirty="0" err="1" smtClean="0"/>
              <a:t>results</a:t>
            </a:r>
            <a:r>
              <a:rPr lang="tr-TR" sz="2400" dirty="0" smtClean="0"/>
              <a:t> </a:t>
            </a:r>
            <a:r>
              <a:rPr lang="tr-TR" sz="2400" dirty="0" err="1" smtClean="0"/>
              <a:t>are</a:t>
            </a:r>
            <a:r>
              <a:rPr lang="tr-TR" sz="2400" dirty="0" smtClean="0"/>
              <a:t> </a:t>
            </a:r>
            <a:r>
              <a:rPr lang="tr-TR" sz="2400" dirty="0" err="1" smtClean="0"/>
              <a:t>positive</a:t>
            </a:r>
            <a:r>
              <a:rPr lang="tr-TR" sz="2400" dirty="0" smtClean="0"/>
              <a:t>)</a:t>
            </a:r>
          </a:p>
          <a:p>
            <a:endParaRPr lang="tr-TR" dirty="0" smtClean="0"/>
          </a:p>
          <a:p>
            <a:endParaRPr lang="tr-TR" dirty="0" smtClean="0"/>
          </a:p>
          <a:p>
            <a:endParaRPr lang="tr-TR" dirty="0"/>
          </a:p>
        </p:txBody>
      </p:sp>
      <p:sp>
        <p:nvSpPr>
          <p:cNvPr id="4" name="Veri Yer Tutucusu 3"/>
          <p:cNvSpPr>
            <a:spLocks noGrp="1"/>
          </p:cNvSpPr>
          <p:nvPr>
            <p:ph type="dt" sz="half" idx="10"/>
          </p:nvPr>
        </p:nvSpPr>
        <p:spPr/>
        <p:txBody>
          <a:bodyPr/>
          <a:lstStyle/>
          <a:p>
            <a:pPr>
              <a:defRPr/>
            </a:pPr>
            <a:endParaRPr lang="tr-TR" smtClean="0"/>
          </a:p>
          <a:p>
            <a:pPr>
              <a:defRPr/>
            </a:pPr>
            <a:r>
              <a:rPr lang="tr-TR" smtClean="0"/>
              <a:t>www.tse.org.tr</a:t>
            </a:r>
            <a:endParaRPr lang="tr-TR"/>
          </a:p>
        </p:txBody>
      </p:sp>
      <p:sp>
        <p:nvSpPr>
          <p:cNvPr id="5" name="Slayt Numarası Yer Tutucusu 4"/>
          <p:cNvSpPr>
            <a:spLocks noGrp="1"/>
          </p:cNvSpPr>
          <p:nvPr>
            <p:ph type="sldNum" sz="quarter" idx="11"/>
          </p:nvPr>
        </p:nvSpPr>
        <p:spPr/>
        <p:txBody>
          <a:bodyPr/>
          <a:lstStyle/>
          <a:p>
            <a:pPr>
              <a:defRPr/>
            </a:pPr>
            <a:fld id="{E4956B44-24E2-44A3-AD7C-51E7F9E99F00}" type="slidenum">
              <a:rPr lang="tr-TR" altLang="tr-TR" smtClean="0"/>
              <a:pPr>
                <a:defRPr/>
              </a:pPr>
              <a:t>18</a:t>
            </a:fld>
            <a:endParaRPr lang="tr-TR" altLang="tr-TR"/>
          </a:p>
        </p:txBody>
      </p:sp>
    </p:spTree>
    <p:extLst>
      <p:ext uri="{BB962C8B-B14F-4D97-AF65-F5344CB8AC3E}">
        <p14:creationId xmlns:p14="http://schemas.microsoft.com/office/powerpoint/2010/main" val="1117332912"/>
      </p:ext>
    </p:extLst>
  </p:cSld>
  <p:clrMapOvr>
    <a:masterClrMapping/>
  </p:clrMapOvr>
  <p:transition spd="med"/>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a:t>Product </a:t>
            </a:r>
            <a:r>
              <a:rPr lang="tr-TR" dirty="0" err="1"/>
              <a:t>certification</a:t>
            </a:r>
            <a:endParaRPr lang="tr-TR" dirty="0"/>
          </a:p>
        </p:txBody>
      </p:sp>
      <p:sp>
        <p:nvSpPr>
          <p:cNvPr id="3" name="İçerik Yer Tutucusu 2"/>
          <p:cNvSpPr>
            <a:spLocks noGrp="1"/>
          </p:cNvSpPr>
          <p:nvPr>
            <p:ph idx="1"/>
          </p:nvPr>
        </p:nvSpPr>
        <p:spPr/>
        <p:txBody>
          <a:bodyPr/>
          <a:lstStyle/>
          <a:p>
            <a:r>
              <a:rPr lang="en-US" dirty="0"/>
              <a:t>Surveillance audits for a year and </a:t>
            </a:r>
            <a:r>
              <a:rPr lang="en-US" dirty="0" err="1"/>
              <a:t>reaudits</a:t>
            </a:r>
            <a:r>
              <a:rPr lang="en-US" dirty="0"/>
              <a:t> at the end of certificate period are conducted by Certification Body</a:t>
            </a:r>
          </a:p>
          <a:p>
            <a:endParaRPr lang="tr-TR" dirty="0"/>
          </a:p>
        </p:txBody>
      </p:sp>
      <p:sp>
        <p:nvSpPr>
          <p:cNvPr id="4" name="Veri Yer Tutucusu 3"/>
          <p:cNvSpPr>
            <a:spLocks noGrp="1"/>
          </p:cNvSpPr>
          <p:nvPr>
            <p:ph type="dt" sz="half" idx="10"/>
          </p:nvPr>
        </p:nvSpPr>
        <p:spPr/>
        <p:txBody>
          <a:bodyPr/>
          <a:lstStyle/>
          <a:p>
            <a:pPr>
              <a:defRPr/>
            </a:pPr>
            <a:endParaRPr lang="tr-TR" smtClean="0"/>
          </a:p>
          <a:p>
            <a:pPr>
              <a:defRPr/>
            </a:pPr>
            <a:r>
              <a:rPr lang="tr-TR" smtClean="0"/>
              <a:t>www.tse.org.tr</a:t>
            </a:r>
            <a:endParaRPr lang="tr-TR"/>
          </a:p>
        </p:txBody>
      </p:sp>
      <p:sp>
        <p:nvSpPr>
          <p:cNvPr id="5" name="Slayt Numarası Yer Tutucusu 4"/>
          <p:cNvSpPr>
            <a:spLocks noGrp="1"/>
          </p:cNvSpPr>
          <p:nvPr>
            <p:ph type="sldNum" sz="quarter" idx="11"/>
          </p:nvPr>
        </p:nvSpPr>
        <p:spPr/>
        <p:txBody>
          <a:bodyPr/>
          <a:lstStyle/>
          <a:p>
            <a:pPr>
              <a:defRPr/>
            </a:pPr>
            <a:fld id="{E4956B44-24E2-44A3-AD7C-51E7F9E99F00}" type="slidenum">
              <a:rPr lang="tr-TR" altLang="tr-TR" smtClean="0"/>
              <a:pPr>
                <a:defRPr/>
              </a:pPr>
              <a:t>19</a:t>
            </a:fld>
            <a:endParaRPr lang="tr-TR" altLang="tr-TR"/>
          </a:p>
        </p:txBody>
      </p:sp>
    </p:spTree>
    <p:extLst>
      <p:ext uri="{BB962C8B-B14F-4D97-AF65-F5344CB8AC3E}">
        <p14:creationId xmlns:p14="http://schemas.microsoft.com/office/powerpoint/2010/main" val="3373915312"/>
      </p:ext>
    </p:extLst>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pPr algn="ctr">
              <a:defRPr/>
            </a:pPr>
            <a:r>
              <a:rPr lang="tr-TR" sz="2800" dirty="0" err="1" smtClean="0"/>
              <a:t>standards</a:t>
            </a:r>
            <a:r>
              <a:rPr lang="tr-TR" sz="2800" dirty="0" smtClean="0"/>
              <a:t> </a:t>
            </a:r>
            <a:r>
              <a:rPr lang="tr-TR" sz="2800" dirty="0" err="1" smtClean="0"/>
              <a:t>In</a:t>
            </a:r>
            <a:r>
              <a:rPr lang="tr-TR" sz="2800" dirty="0" smtClean="0"/>
              <a:t> CERTIFICATION</a:t>
            </a:r>
            <a:endParaRPr lang="tr-TR" sz="2800" dirty="0"/>
          </a:p>
        </p:txBody>
      </p:sp>
      <p:sp>
        <p:nvSpPr>
          <p:cNvPr id="15363" name="Metin Yer Tutucusu 2"/>
          <p:cNvSpPr>
            <a:spLocks noGrp="1"/>
          </p:cNvSpPr>
          <p:nvPr>
            <p:ph type="body" idx="1"/>
          </p:nvPr>
        </p:nvSpPr>
        <p:spPr>
          <a:xfrm>
            <a:off x="684213" y="2708275"/>
            <a:ext cx="7772400" cy="1500188"/>
          </a:xfrm>
        </p:spPr>
        <p:txBody>
          <a:bodyPr/>
          <a:lstStyle/>
          <a:p>
            <a:r>
              <a:rPr lang="tr-TR" altLang="tr-TR" dirty="0" err="1" smtClean="0"/>
              <a:t>Chapter</a:t>
            </a:r>
            <a:r>
              <a:rPr lang="tr-TR" altLang="tr-TR" dirty="0" smtClean="0"/>
              <a:t> 5 </a:t>
            </a:r>
          </a:p>
        </p:txBody>
      </p:sp>
      <p:sp>
        <p:nvSpPr>
          <p:cNvPr id="4" name="Veri Yer Tutucusu 3"/>
          <p:cNvSpPr>
            <a:spLocks noGrp="1"/>
          </p:cNvSpPr>
          <p:nvPr>
            <p:ph type="dt" sz="quarter" idx="10"/>
          </p:nvPr>
        </p:nvSpPr>
        <p:spPr/>
        <p:txBody>
          <a:bodyPr/>
          <a:lstStyle/>
          <a:p>
            <a:pPr>
              <a:defRPr/>
            </a:pPr>
            <a:endParaRPr lang="tr-TR" dirty="0" smtClean="0"/>
          </a:p>
          <a:p>
            <a:pPr>
              <a:defRPr/>
            </a:pPr>
            <a:r>
              <a:rPr lang="tr-TR" dirty="0" smtClean="0"/>
              <a:t>www.tse.org.tr</a:t>
            </a:r>
            <a:endParaRPr lang="tr-TR" dirty="0"/>
          </a:p>
        </p:txBody>
      </p:sp>
      <p:sp>
        <p:nvSpPr>
          <p:cNvPr id="15365" name="Slayt Numarası Yer Tutucusu 4"/>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5000"/>
              <a:buFont typeface="Wingdings" pitchFamily="2" charset="2"/>
              <a:buBlip>
                <a:blip r:embed="rId2"/>
              </a:buBlip>
              <a:defRPr sz="2800">
                <a:solidFill>
                  <a:schemeClr val="tx1"/>
                </a:solidFill>
                <a:latin typeface="Arial" charset="0"/>
              </a:defRPr>
            </a:lvl1pPr>
            <a:lvl2pPr marL="742950" indent="-285750">
              <a:spcBef>
                <a:spcPct val="20000"/>
              </a:spcBef>
              <a:buClr>
                <a:schemeClr val="tx2"/>
              </a:buClr>
              <a:buSzPct val="75000"/>
              <a:buFont typeface="Wingdings" pitchFamily="2" charset="2"/>
              <a:buChar char="n"/>
              <a:defRPr sz="2400">
                <a:solidFill>
                  <a:schemeClr val="tx1"/>
                </a:solidFill>
                <a:latin typeface="Arial" charset="0"/>
              </a:defRPr>
            </a:lvl2pPr>
            <a:lvl3pPr marL="1143000" indent="-228600">
              <a:spcBef>
                <a:spcPct val="20000"/>
              </a:spcBef>
              <a:buClr>
                <a:schemeClr val="accent1"/>
              </a:buClr>
              <a:buSzPct val="65000"/>
              <a:buFont typeface="Wingdings" pitchFamily="2" charset="2"/>
              <a:buChar char="p"/>
              <a:defRPr sz="2000">
                <a:solidFill>
                  <a:schemeClr val="tx1"/>
                </a:solidFill>
                <a:latin typeface="Arial" charset="0"/>
              </a:defRPr>
            </a:lvl3pPr>
            <a:lvl4pPr marL="1600200" indent="-228600">
              <a:spcBef>
                <a:spcPct val="20000"/>
              </a:spcBef>
              <a:buClr>
                <a:schemeClr val="bg2"/>
              </a:buClr>
              <a:buFont typeface="Wingdings" pitchFamily="2" charset="2"/>
              <a:buChar char="§"/>
              <a:defRPr>
                <a:solidFill>
                  <a:schemeClr val="tx1"/>
                </a:solidFill>
                <a:latin typeface="Arial" charset="0"/>
              </a:defRPr>
            </a:lvl4pPr>
            <a:lvl5pPr marL="2057400" indent="-228600">
              <a:spcBef>
                <a:spcPct val="20000"/>
              </a:spcBef>
              <a:buClr>
                <a:schemeClr val="tx2"/>
              </a:buClr>
              <a:buSzPct val="80000"/>
              <a:buFont typeface="Wingdings" pitchFamily="2" charset="2"/>
              <a:buChar char="§"/>
              <a:defRPr>
                <a:solidFill>
                  <a:schemeClr val="tx1"/>
                </a:solidFill>
                <a:latin typeface="Arial" charset="0"/>
              </a:defRPr>
            </a:lvl5pPr>
            <a:lvl6pPr marL="25146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6pPr>
            <a:lvl7pPr marL="29718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7pPr>
            <a:lvl8pPr marL="34290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8pPr>
            <a:lvl9pPr marL="38862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9pPr>
          </a:lstStyle>
          <a:p>
            <a:pPr>
              <a:spcBef>
                <a:spcPct val="0"/>
              </a:spcBef>
              <a:buClrTx/>
              <a:buSzTx/>
              <a:buFontTx/>
              <a:buNone/>
            </a:pPr>
            <a:fld id="{BFEEA6A8-1506-4D26-A7BF-2E684F0F4C1F}" type="slidenum">
              <a:rPr lang="tr-TR" altLang="tr-TR" sz="1000" smtClean="0">
                <a:solidFill>
                  <a:srgbClr val="FF0000"/>
                </a:solidFill>
                <a:latin typeface="Verdana" pitchFamily="34" charset="0"/>
              </a:rPr>
              <a:pPr>
                <a:spcBef>
                  <a:spcPct val="0"/>
                </a:spcBef>
                <a:buClrTx/>
                <a:buSzTx/>
                <a:buFontTx/>
                <a:buNone/>
              </a:pPr>
              <a:t>2</a:t>
            </a:fld>
            <a:endParaRPr lang="tr-TR" altLang="tr-TR" sz="1000" smtClean="0">
              <a:solidFill>
                <a:srgbClr val="FF0000"/>
              </a:solidFill>
              <a:latin typeface="Verdana" pitchFamily="34" charset="0"/>
            </a:endParaRPr>
          </a:p>
        </p:txBody>
      </p:sp>
    </p:spTree>
    <p:extLst>
      <p:ext uri="{BB962C8B-B14F-4D97-AF65-F5344CB8AC3E}">
        <p14:creationId xmlns:p14="http://schemas.microsoft.com/office/powerpoint/2010/main" val="731193355"/>
      </p:ext>
    </p:extLst>
  </p:cSld>
  <p:clrMapOvr>
    <a:masterClrMapping/>
  </p:clrMapOvr>
  <p:transition spd="med"/>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t>CE MARKING</a:t>
            </a:r>
            <a:endParaRPr lang="tr-TR" dirty="0"/>
          </a:p>
        </p:txBody>
      </p:sp>
      <p:sp>
        <p:nvSpPr>
          <p:cNvPr id="3" name="Metin Yer Tutucusu 2"/>
          <p:cNvSpPr>
            <a:spLocks noGrp="1"/>
          </p:cNvSpPr>
          <p:nvPr>
            <p:ph type="body" idx="1"/>
          </p:nvPr>
        </p:nvSpPr>
        <p:spPr/>
        <p:txBody>
          <a:bodyPr/>
          <a:lstStyle/>
          <a:p>
            <a:r>
              <a:rPr lang="tr-TR" dirty="0" smtClean="0"/>
              <a:t>CE İşaretlemesi</a:t>
            </a:r>
            <a:endParaRPr lang="tr-TR" dirty="0"/>
          </a:p>
        </p:txBody>
      </p:sp>
      <p:sp>
        <p:nvSpPr>
          <p:cNvPr id="4" name="Veri Yer Tutucusu 3"/>
          <p:cNvSpPr>
            <a:spLocks noGrp="1"/>
          </p:cNvSpPr>
          <p:nvPr>
            <p:ph type="dt" sz="half" idx="10"/>
          </p:nvPr>
        </p:nvSpPr>
        <p:spPr/>
        <p:txBody>
          <a:bodyPr/>
          <a:lstStyle/>
          <a:p>
            <a:pPr>
              <a:defRPr/>
            </a:pPr>
            <a:r>
              <a:rPr lang="tr-TR" smtClean="0"/>
              <a:t>Quality is a life style.</a:t>
            </a:r>
          </a:p>
          <a:p>
            <a:pPr>
              <a:defRPr/>
            </a:pPr>
            <a:endParaRPr lang="tr-TR" smtClean="0"/>
          </a:p>
          <a:p>
            <a:pPr>
              <a:defRPr/>
            </a:pPr>
            <a:r>
              <a:rPr lang="tr-TR" smtClean="0"/>
              <a:t>www.tse.org.tr</a:t>
            </a:r>
            <a:endParaRPr lang="tr-TR"/>
          </a:p>
        </p:txBody>
      </p:sp>
      <p:sp>
        <p:nvSpPr>
          <p:cNvPr id="5" name="Slayt Numarası Yer Tutucusu 4"/>
          <p:cNvSpPr>
            <a:spLocks noGrp="1"/>
          </p:cNvSpPr>
          <p:nvPr>
            <p:ph type="sldNum" sz="quarter" idx="11"/>
          </p:nvPr>
        </p:nvSpPr>
        <p:spPr/>
        <p:txBody>
          <a:bodyPr/>
          <a:lstStyle/>
          <a:p>
            <a:pPr>
              <a:defRPr/>
            </a:pPr>
            <a:fld id="{551E03F7-8DE9-48A0-A612-5A183C6DB53A}" type="slidenum">
              <a:rPr lang="tr-TR" altLang="tr-TR" smtClean="0"/>
              <a:pPr>
                <a:defRPr/>
              </a:pPr>
              <a:t>20</a:t>
            </a:fld>
            <a:endParaRPr lang="tr-TR" altLang="tr-TR"/>
          </a:p>
        </p:txBody>
      </p:sp>
    </p:spTree>
    <p:extLst>
      <p:ext uri="{BB962C8B-B14F-4D97-AF65-F5344CB8AC3E}">
        <p14:creationId xmlns:p14="http://schemas.microsoft.com/office/powerpoint/2010/main" val="3487550763"/>
      </p:ext>
    </p:extLst>
  </p:cSld>
  <p:clrMapOvr>
    <a:masterClrMapping/>
  </p:clrMapOvr>
  <p:transition spd="med"/>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en-US" dirty="0"/>
              <a:t>CE </a:t>
            </a:r>
            <a:r>
              <a:rPr lang="tr-TR" dirty="0" smtClean="0"/>
              <a:t>M</a:t>
            </a:r>
            <a:r>
              <a:rPr lang="en-US" dirty="0" err="1" smtClean="0"/>
              <a:t>arking</a:t>
            </a:r>
            <a:endParaRPr lang="tr-TR" dirty="0"/>
          </a:p>
        </p:txBody>
      </p:sp>
      <p:sp>
        <p:nvSpPr>
          <p:cNvPr id="3" name="İçerik Yer Tutucusu 2"/>
          <p:cNvSpPr>
            <a:spLocks noGrp="1"/>
          </p:cNvSpPr>
          <p:nvPr>
            <p:ph idx="1"/>
          </p:nvPr>
        </p:nvSpPr>
        <p:spPr/>
        <p:txBody>
          <a:bodyPr/>
          <a:lstStyle/>
          <a:p>
            <a:r>
              <a:rPr lang="en-US" dirty="0"/>
              <a:t>The CE marking is required for specific product categories and indicates that such products meet EU </a:t>
            </a:r>
            <a:r>
              <a:rPr lang="en-US" b="1" dirty="0"/>
              <a:t>safety</a:t>
            </a:r>
            <a:r>
              <a:rPr lang="en-US" dirty="0"/>
              <a:t>, </a:t>
            </a:r>
            <a:r>
              <a:rPr lang="en-US" b="1" dirty="0"/>
              <a:t>health</a:t>
            </a:r>
            <a:r>
              <a:rPr lang="en-US" dirty="0"/>
              <a:t> or </a:t>
            </a:r>
            <a:r>
              <a:rPr lang="en-US" b="1" dirty="0"/>
              <a:t>environmental</a:t>
            </a:r>
            <a:r>
              <a:rPr lang="en-US" dirty="0"/>
              <a:t> requirements. </a:t>
            </a:r>
            <a:endParaRPr lang="tr-TR" dirty="0" smtClean="0"/>
          </a:p>
          <a:p>
            <a:endParaRPr lang="tr-TR" dirty="0"/>
          </a:p>
          <a:p>
            <a:r>
              <a:rPr lang="en-US" dirty="0" smtClean="0"/>
              <a:t>It </a:t>
            </a:r>
            <a:r>
              <a:rPr lang="en-US" dirty="0"/>
              <a:t>guarantees the </a:t>
            </a:r>
            <a:r>
              <a:rPr lang="en-US" b="1" dirty="0"/>
              <a:t>free movement </a:t>
            </a:r>
            <a:r>
              <a:rPr lang="en-US" dirty="0"/>
              <a:t>of safe products within the European market and is a key indicator of a product’s compliance with EU legislation. </a:t>
            </a:r>
            <a:endParaRPr lang="tr-TR" dirty="0"/>
          </a:p>
        </p:txBody>
      </p:sp>
      <p:sp>
        <p:nvSpPr>
          <p:cNvPr id="4" name="Veri Yer Tutucusu 3"/>
          <p:cNvSpPr>
            <a:spLocks noGrp="1"/>
          </p:cNvSpPr>
          <p:nvPr>
            <p:ph type="dt" sz="half" idx="10"/>
          </p:nvPr>
        </p:nvSpPr>
        <p:spPr/>
        <p:txBody>
          <a:bodyPr/>
          <a:lstStyle/>
          <a:p>
            <a:pPr>
              <a:defRPr/>
            </a:pPr>
            <a:endParaRPr lang="tr-TR" smtClean="0"/>
          </a:p>
          <a:p>
            <a:pPr>
              <a:defRPr/>
            </a:pPr>
            <a:r>
              <a:rPr lang="tr-TR" smtClean="0"/>
              <a:t>www.tse.org.tr</a:t>
            </a:r>
            <a:endParaRPr lang="tr-TR"/>
          </a:p>
        </p:txBody>
      </p:sp>
      <p:sp>
        <p:nvSpPr>
          <p:cNvPr id="5" name="Slayt Numarası Yer Tutucusu 4"/>
          <p:cNvSpPr>
            <a:spLocks noGrp="1"/>
          </p:cNvSpPr>
          <p:nvPr>
            <p:ph type="sldNum" sz="quarter" idx="11"/>
          </p:nvPr>
        </p:nvSpPr>
        <p:spPr/>
        <p:txBody>
          <a:bodyPr/>
          <a:lstStyle/>
          <a:p>
            <a:pPr>
              <a:defRPr/>
            </a:pPr>
            <a:fld id="{E4956B44-24E2-44A3-AD7C-51E7F9E99F00}" type="slidenum">
              <a:rPr lang="tr-TR" altLang="tr-TR" smtClean="0"/>
              <a:pPr>
                <a:defRPr/>
              </a:pPr>
              <a:t>21</a:t>
            </a:fld>
            <a:endParaRPr lang="tr-TR" altLang="tr-TR"/>
          </a:p>
        </p:txBody>
      </p:sp>
    </p:spTree>
    <p:extLst>
      <p:ext uri="{BB962C8B-B14F-4D97-AF65-F5344CB8AC3E}">
        <p14:creationId xmlns:p14="http://schemas.microsoft.com/office/powerpoint/2010/main" val="1778171587"/>
      </p:ext>
    </p:extLst>
  </p:cSld>
  <p:clrMapOvr>
    <a:masterClrMapping/>
  </p:clrMapOvr>
  <p:transition spd="med"/>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a:t>CE </a:t>
            </a:r>
            <a:r>
              <a:rPr lang="tr-TR" dirty="0" err="1" smtClean="0"/>
              <a:t>Marking</a:t>
            </a:r>
            <a:r>
              <a:rPr lang="tr-TR" dirty="0" smtClean="0"/>
              <a:t> </a:t>
            </a:r>
            <a:endParaRPr lang="tr-TR" dirty="0"/>
          </a:p>
        </p:txBody>
      </p:sp>
      <p:sp>
        <p:nvSpPr>
          <p:cNvPr id="3" name="İçerik Yer Tutucusu 2"/>
          <p:cNvSpPr>
            <a:spLocks noGrp="1"/>
          </p:cNvSpPr>
          <p:nvPr>
            <p:ph idx="1"/>
          </p:nvPr>
        </p:nvSpPr>
        <p:spPr/>
        <p:txBody>
          <a:bodyPr/>
          <a:lstStyle/>
          <a:p>
            <a:r>
              <a:rPr lang="en-US" dirty="0"/>
              <a:t>The CE marking is affixed by the manufacturer to its products. By placing CE marking on a product, he declares the product’s conformity with the applicable legal requirements valid in Europe. </a:t>
            </a:r>
            <a:endParaRPr lang="tr-TR" dirty="0" smtClean="0"/>
          </a:p>
          <a:p>
            <a:r>
              <a:rPr lang="en-US" b="1" dirty="0" smtClean="0"/>
              <a:t>The </a:t>
            </a:r>
            <a:r>
              <a:rPr lang="en-US" b="1" dirty="0"/>
              <a:t>manufacturer </a:t>
            </a:r>
            <a:r>
              <a:rPr lang="en-US" dirty="0"/>
              <a:t>on his sole responsibility has to verify that the goods he is selling comply with all relevant legislations or - if necessary - has to have it examined by </a:t>
            </a:r>
            <a:r>
              <a:rPr lang="en-US" b="1" dirty="0"/>
              <a:t>a notified conformity assessment body </a:t>
            </a:r>
            <a:r>
              <a:rPr lang="en-US" dirty="0"/>
              <a:t>for that purpose. </a:t>
            </a:r>
            <a:endParaRPr lang="tr-TR" dirty="0"/>
          </a:p>
        </p:txBody>
      </p:sp>
      <p:sp>
        <p:nvSpPr>
          <p:cNvPr id="4" name="Veri Yer Tutucusu 3"/>
          <p:cNvSpPr>
            <a:spLocks noGrp="1"/>
          </p:cNvSpPr>
          <p:nvPr>
            <p:ph type="dt" sz="half" idx="10"/>
          </p:nvPr>
        </p:nvSpPr>
        <p:spPr/>
        <p:txBody>
          <a:bodyPr/>
          <a:lstStyle/>
          <a:p>
            <a:pPr>
              <a:defRPr/>
            </a:pPr>
            <a:endParaRPr lang="tr-TR" smtClean="0"/>
          </a:p>
          <a:p>
            <a:pPr>
              <a:defRPr/>
            </a:pPr>
            <a:r>
              <a:rPr lang="tr-TR" smtClean="0"/>
              <a:t>www.tse.org.tr</a:t>
            </a:r>
            <a:endParaRPr lang="tr-TR"/>
          </a:p>
        </p:txBody>
      </p:sp>
      <p:sp>
        <p:nvSpPr>
          <p:cNvPr id="5" name="Slayt Numarası Yer Tutucusu 4"/>
          <p:cNvSpPr>
            <a:spLocks noGrp="1"/>
          </p:cNvSpPr>
          <p:nvPr>
            <p:ph type="sldNum" sz="quarter" idx="11"/>
          </p:nvPr>
        </p:nvSpPr>
        <p:spPr/>
        <p:txBody>
          <a:bodyPr/>
          <a:lstStyle/>
          <a:p>
            <a:pPr>
              <a:defRPr/>
            </a:pPr>
            <a:fld id="{E4956B44-24E2-44A3-AD7C-51E7F9E99F00}" type="slidenum">
              <a:rPr lang="tr-TR" altLang="tr-TR" smtClean="0"/>
              <a:pPr>
                <a:defRPr/>
              </a:pPr>
              <a:t>22</a:t>
            </a:fld>
            <a:endParaRPr lang="tr-TR" altLang="tr-TR"/>
          </a:p>
        </p:txBody>
      </p:sp>
    </p:spTree>
    <p:extLst>
      <p:ext uri="{BB962C8B-B14F-4D97-AF65-F5344CB8AC3E}">
        <p14:creationId xmlns:p14="http://schemas.microsoft.com/office/powerpoint/2010/main" val="2758974272"/>
      </p:ext>
    </p:extLst>
  </p:cSld>
  <p:clrMapOvr>
    <a:masterClrMapping/>
  </p:clrMapOvr>
  <p:transition spd="med"/>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en-US" dirty="0"/>
              <a:t>CE </a:t>
            </a:r>
            <a:r>
              <a:rPr lang="tr-TR" dirty="0"/>
              <a:t>M</a:t>
            </a:r>
            <a:r>
              <a:rPr lang="en-US" dirty="0" err="1"/>
              <a:t>arking</a:t>
            </a:r>
            <a:endParaRPr lang="tr-TR" dirty="0"/>
          </a:p>
        </p:txBody>
      </p:sp>
      <p:sp>
        <p:nvSpPr>
          <p:cNvPr id="3" name="İçerik Yer Tutucusu 2"/>
          <p:cNvSpPr>
            <a:spLocks noGrp="1"/>
          </p:cNvSpPr>
          <p:nvPr>
            <p:ph idx="1"/>
          </p:nvPr>
        </p:nvSpPr>
        <p:spPr/>
        <p:txBody>
          <a:bodyPr/>
          <a:lstStyle/>
          <a:p>
            <a:r>
              <a:rPr lang="en-US" dirty="0"/>
              <a:t>Not all products sold in the EU need to bear CE marking. CE marking applies to </a:t>
            </a:r>
            <a:r>
              <a:rPr lang="en-US" b="1" dirty="0"/>
              <a:t>24 different product categories</a:t>
            </a:r>
            <a:r>
              <a:rPr lang="en-US" dirty="0"/>
              <a:t>, ranging from electrical equipment to toys and from explosives to medical devices. </a:t>
            </a:r>
            <a:endParaRPr lang="tr-TR" dirty="0" smtClean="0"/>
          </a:p>
          <a:p>
            <a:pPr marL="0" indent="0">
              <a:buNone/>
            </a:pPr>
            <a:endParaRPr lang="tr-TR" dirty="0" smtClean="0"/>
          </a:p>
          <a:p>
            <a:r>
              <a:rPr lang="en-US" dirty="0" smtClean="0"/>
              <a:t>Each </a:t>
            </a:r>
            <a:r>
              <a:rPr lang="en-US" dirty="0"/>
              <a:t>product falls under one or more Directives, which determine the specific requirements that the product must meet in order to be CE-marked. </a:t>
            </a:r>
            <a:r>
              <a:rPr lang="en-US" b="1" dirty="0"/>
              <a:t>Only the product categories subject to specific directives are required to be CE marked.</a:t>
            </a:r>
            <a:r>
              <a:rPr lang="en-US" dirty="0"/>
              <a:t> </a:t>
            </a:r>
            <a:endParaRPr lang="tr-TR" dirty="0"/>
          </a:p>
          <a:p>
            <a:endParaRPr lang="tr-TR" dirty="0"/>
          </a:p>
        </p:txBody>
      </p:sp>
      <p:sp>
        <p:nvSpPr>
          <p:cNvPr id="4" name="Veri Yer Tutucusu 3"/>
          <p:cNvSpPr>
            <a:spLocks noGrp="1"/>
          </p:cNvSpPr>
          <p:nvPr>
            <p:ph type="dt" sz="half" idx="10"/>
          </p:nvPr>
        </p:nvSpPr>
        <p:spPr/>
        <p:txBody>
          <a:bodyPr/>
          <a:lstStyle/>
          <a:p>
            <a:pPr>
              <a:defRPr/>
            </a:pPr>
            <a:endParaRPr lang="tr-TR" smtClean="0"/>
          </a:p>
          <a:p>
            <a:pPr>
              <a:defRPr/>
            </a:pPr>
            <a:r>
              <a:rPr lang="tr-TR" smtClean="0"/>
              <a:t>www.tse.org.tr</a:t>
            </a:r>
            <a:endParaRPr lang="tr-TR"/>
          </a:p>
        </p:txBody>
      </p:sp>
      <p:sp>
        <p:nvSpPr>
          <p:cNvPr id="5" name="Slayt Numarası Yer Tutucusu 4"/>
          <p:cNvSpPr>
            <a:spLocks noGrp="1"/>
          </p:cNvSpPr>
          <p:nvPr>
            <p:ph type="sldNum" sz="quarter" idx="11"/>
          </p:nvPr>
        </p:nvSpPr>
        <p:spPr/>
        <p:txBody>
          <a:bodyPr/>
          <a:lstStyle/>
          <a:p>
            <a:pPr>
              <a:defRPr/>
            </a:pPr>
            <a:fld id="{E4956B44-24E2-44A3-AD7C-51E7F9E99F00}" type="slidenum">
              <a:rPr lang="tr-TR" altLang="tr-TR" smtClean="0"/>
              <a:pPr>
                <a:defRPr/>
              </a:pPr>
              <a:t>23</a:t>
            </a:fld>
            <a:endParaRPr lang="tr-TR" altLang="tr-TR"/>
          </a:p>
        </p:txBody>
      </p:sp>
    </p:spTree>
    <p:extLst>
      <p:ext uri="{BB962C8B-B14F-4D97-AF65-F5344CB8AC3E}">
        <p14:creationId xmlns:p14="http://schemas.microsoft.com/office/powerpoint/2010/main" val="3777838624"/>
      </p:ext>
    </p:extLst>
  </p:cSld>
  <p:clrMapOvr>
    <a:masterClrMapping/>
  </p:clrMapOvr>
  <p:transition spd="med"/>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en-US" dirty="0"/>
              <a:t>CE </a:t>
            </a:r>
            <a:r>
              <a:rPr lang="tr-TR" dirty="0" smtClean="0"/>
              <a:t>M</a:t>
            </a:r>
            <a:r>
              <a:rPr lang="en-US" dirty="0" err="1" smtClean="0"/>
              <a:t>arking</a:t>
            </a:r>
            <a:endParaRPr lang="tr-TR" dirty="0"/>
          </a:p>
        </p:txBody>
      </p:sp>
      <p:sp>
        <p:nvSpPr>
          <p:cNvPr id="3" name="İçerik Yer Tutucusu 2"/>
          <p:cNvSpPr>
            <a:spLocks noGrp="1"/>
          </p:cNvSpPr>
          <p:nvPr>
            <p:ph idx="1"/>
          </p:nvPr>
        </p:nvSpPr>
        <p:spPr/>
        <p:txBody>
          <a:bodyPr/>
          <a:lstStyle/>
          <a:p>
            <a:r>
              <a:rPr lang="en-US" b="1" dirty="0"/>
              <a:t>Wholesalers and retailers </a:t>
            </a:r>
            <a:r>
              <a:rPr lang="en-US" dirty="0"/>
              <a:t>also bear some responsibility: they must verify that all the goods they distribute which require a CE marking are actually carrying one and that the necessary controls have been carried out. </a:t>
            </a:r>
          </a:p>
          <a:p>
            <a:endParaRPr lang="en-US" dirty="0"/>
          </a:p>
          <a:p>
            <a:r>
              <a:rPr lang="en-US" dirty="0"/>
              <a:t>In order to avoid </a:t>
            </a:r>
            <a:r>
              <a:rPr lang="en-US" b="1" dirty="0"/>
              <a:t>non-conformity abuses</a:t>
            </a:r>
            <a:r>
              <a:rPr lang="en-US" dirty="0"/>
              <a:t>, legal measures and economic sanctions have been established to deter the vast majority from doing so.</a:t>
            </a:r>
          </a:p>
          <a:p>
            <a:endParaRPr lang="tr-TR" dirty="0"/>
          </a:p>
        </p:txBody>
      </p:sp>
      <p:sp>
        <p:nvSpPr>
          <p:cNvPr id="4" name="Veri Yer Tutucusu 3"/>
          <p:cNvSpPr>
            <a:spLocks noGrp="1"/>
          </p:cNvSpPr>
          <p:nvPr>
            <p:ph type="dt" sz="half" idx="10"/>
          </p:nvPr>
        </p:nvSpPr>
        <p:spPr/>
        <p:txBody>
          <a:bodyPr/>
          <a:lstStyle/>
          <a:p>
            <a:pPr>
              <a:defRPr/>
            </a:pPr>
            <a:endParaRPr lang="tr-TR" smtClean="0"/>
          </a:p>
          <a:p>
            <a:pPr>
              <a:defRPr/>
            </a:pPr>
            <a:r>
              <a:rPr lang="tr-TR" smtClean="0"/>
              <a:t>www.tse.org.tr</a:t>
            </a:r>
            <a:endParaRPr lang="tr-TR"/>
          </a:p>
        </p:txBody>
      </p:sp>
      <p:sp>
        <p:nvSpPr>
          <p:cNvPr id="5" name="Slayt Numarası Yer Tutucusu 4"/>
          <p:cNvSpPr>
            <a:spLocks noGrp="1"/>
          </p:cNvSpPr>
          <p:nvPr>
            <p:ph type="sldNum" sz="quarter" idx="11"/>
          </p:nvPr>
        </p:nvSpPr>
        <p:spPr/>
        <p:txBody>
          <a:bodyPr/>
          <a:lstStyle/>
          <a:p>
            <a:pPr>
              <a:defRPr/>
            </a:pPr>
            <a:fld id="{E4956B44-24E2-44A3-AD7C-51E7F9E99F00}" type="slidenum">
              <a:rPr lang="tr-TR" altLang="tr-TR" smtClean="0"/>
              <a:pPr>
                <a:defRPr/>
              </a:pPr>
              <a:t>24</a:t>
            </a:fld>
            <a:endParaRPr lang="tr-TR" altLang="tr-TR"/>
          </a:p>
        </p:txBody>
      </p:sp>
    </p:spTree>
    <p:extLst>
      <p:ext uri="{BB962C8B-B14F-4D97-AF65-F5344CB8AC3E}">
        <p14:creationId xmlns:p14="http://schemas.microsoft.com/office/powerpoint/2010/main" val="2904918200"/>
      </p:ext>
    </p:extLst>
  </p:cSld>
  <p:clrMapOvr>
    <a:masterClrMapping/>
  </p:clrMapOvr>
  <p:transition spd="med"/>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en-US" sz="3600" dirty="0"/>
              <a:t>CE marking applies to 24 different product categories</a:t>
            </a:r>
            <a:endParaRPr lang="tr-TR" sz="3600" dirty="0"/>
          </a:p>
        </p:txBody>
      </p:sp>
      <p:sp>
        <p:nvSpPr>
          <p:cNvPr id="3" name="İçerik Yer Tutucusu 2"/>
          <p:cNvSpPr>
            <a:spLocks noGrp="1"/>
          </p:cNvSpPr>
          <p:nvPr>
            <p:ph sz="half" idx="1"/>
          </p:nvPr>
        </p:nvSpPr>
        <p:spPr>
          <a:xfrm>
            <a:off x="107504" y="1412776"/>
            <a:ext cx="4495800" cy="4530725"/>
          </a:xfrm>
        </p:spPr>
        <p:txBody>
          <a:bodyPr/>
          <a:lstStyle/>
          <a:p>
            <a:r>
              <a:rPr lang="en-US" sz="1800" dirty="0"/>
              <a:t>•active implantable medical devices</a:t>
            </a:r>
          </a:p>
          <a:p>
            <a:r>
              <a:rPr lang="en-US" sz="1800" dirty="0"/>
              <a:t>•appliances burning gaseous fuels</a:t>
            </a:r>
          </a:p>
          <a:p>
            <a:r>
              <a:rPr lang="en-US" sz="1800" dirty="0"/>
              <a:t>•cableway installations designed to carry persons</a:t>
            </a:r>
          </a:p>
          <a:p>
            <a:r>
              <a:rPr lang="en-US" sz="1800" dirty="0"/>
              <a:t>•eco-design of energy related products</a:t>
            </a:r>
          </a:p>
          <a:p>
            <a:r>
              <a:rPr lang="en-US" sz="1800" dirty="0"/>
              <a:t>•electromagnetic compatibility</a:t>
            </a:r>
          </a:p>
          <a:p>
            <a:r>
              <a:rPr lang="en-US" sz="1800" dirty="0"/>
              <a:t>•equipment and protective systems intended for use in potentially explosive atmospheres</a:t>
            </a:r>
          </a:p>
          <a:p>
            <a:r>
              <a:rPr lang="en-US" sz="1800" dirty="0"/>
              <a:t>•explosives for civil uses</a:t>
            </a:r>
          </a:p>
          <a:p>
            <a:r>
              <a:rPr lang="en-US" sz="1800" dirty="0"/>
              <a:t>•hot-water boilers</a:t>
            </a:r>
          </a:p>
          <a:p>
            <a:r>
              <a:rPr lang="en-US" sz="1800" dirty="0"/>
              <a:t>•household refrigerators and freezers</a:t>
            </a:r>
          </a:p>
          <a:p>
            <a:r>
              <a:rPr lang="en-US" sz="1800" dirty="0"/>
              <a:t>•in vitro diagnostic medical devices</a:t>
            </a:r>
          </a:p>
          <a:p>
            <a:r>
              <a:rPr lang="en-US" sz="1800" dirty="0"/>
              <a:t>•lifts</a:t>
            </a:r>
          </a:p>
          <a:p>
            <a:r>
              <a:rPr lang="en-US" sz="1800" dirty="0"/>
              <a:t>•low voltage</a:t>
            </a:r>
          </a:p>
          <a:p>
            <a:endParaRPr lang="tr-TR" sz="1400" dirty="0"/>
          </a:p>
        </p:txBody>
      </p:sp>
      <p:sp>
        <p:nvSpPr>
          <p:cNvPr id="4" name="İçerik Yer Tutucusu 3"/>
          <p:cNvSpPr>
            <a:spLocks noGrp="1"/>
          </p:cNvSpPr>
          <p:nvPr>
            <p:ph sz="half" idx="2"/>
          </p:nvPr>
        </p:nvSpPr>
        <p:spPr>
          <a:xfrm>
            <a:off x="4630390" y="1484784"/>
            <a:ext cx="4406106" cy="4530725"/>
          </a:xfrm>
        </p:spPr>
        <p:txBody>
          <a:bodyPr/>
          <a:lstStyle/>
          <a:p>
            <a:pPr lvl="0">
              <a:buClr>
                <a:srgbClr val="666600"/>
              </a:buClr>
            </a:pPr>
            <a:r>
              <a:rPr lang="en-US" sz="1800" dirty="0">
                <a:solidFill>
                  <a:srgbClr val="000000"/>
                </a:solidFill>
              </a:rPr>
              <a:t>•machinery</a:t>
            </a:r>
          </a:p>
          <a:p>
            <a:pPr lvl="0">
              <a:buClr>
                <a:srgbClr val="666600"/>
              </a:buClr>
            </a:pPr>
            <a:r>
              <a:rPr lang="en-US" sz="1800" dirty="0">
                <a:solidFill>
                  <a:srgbClr val="000000"/>
                </a:solidFill>
              </a:rPr>
              <a:t>•measuring instruments</a:t>
            </a:r>
          </a:p>
          <a:p>
            <a:pPr lvl="0">
              <a:buClr>
                <a:srgbClr val="666600"/>
              </a:buClr>
            </a:pPr>
            <a:r>
              <a:rPr lang="en-US" sz="1800" dirty="0">
                <a:solidFill>
                  <a:srgbClr val="000000"/>
                </a:solidFill>
              </a:rPr>
              <a:t>•medical devices</a:t>
            </a:r>
          </a:p>
          <a:p>
            <a:pPr lvl="0">
              <a:buClr>
                <a:srgbClr val="666600"/>
              </a:buClr>
            </a:pPr>
            <a:r>
              <a:rPr lang="en-US" sz="1800" dirty="0">
                <a:solidFill>
                  <a:srgbClr val="000000"/>
                </a:solidFill>
              </a:rPr>
              <a:t>•noise emission in the environment</a:t>
            </a:r>
          </a:p>
          <a:p>
            <a:pPr lvl="0">
              <a:buClr>
                <a:srgbClr val="666600"/>
              </a:buClr>
            </a:pPr>
            <a:r>
              <a:rPr lang="en-US" sz="1800" dirty="0">
                <a:solidFill>
                  <a:srgbClr val="000000"/>
                </a:solidFill>
              </a:rPr>
              <a:t>•non-automatic weighing instruments</a:t>
            </a:r>
          </a:p>
          <a:p>
            <a:pPr lvl="0">
              <a:buClr>
                <a:srgbClr val="666600"/>
              </a:buClr>
            </a:pPr>
            <a:r>
              <a:rPr lang="en-US" sz="1800" dirty="0">
                <a:solidFill>
                  <a:srgbClr val="000000"/>
                </a:solidFill>
              </a:rPr>
              <a:t>•personal protective equipment</a:t>
            </a:r>
          </a:p>
          <a:p>
            <a:pPr lvl="0">
              <a:buClr>
                <a:srgbClr val="666600"/>
              </a:buClr>
            </a:pPr>
            <a:r>
              <a:rPr lang="en-US" sz="1800" dirty="0">
                <a:solidFill>
                  <a:srgbClr val="000000"/>
                </a:solidFill>
              </a:rPr>
              <a:t>•pressure equipment</a:t>
            </a:r>
          </a:p>
          <a:p>
            <a:pPr lvl="0">
              <a:buClr>
                <a:srgbClr val="666600"/>
              </a:buClr>
            </a:pPr>
            <a:r>
              <a:rPr lang="en-US" sz="1800" dirty="0">
                <a:solidFill>
                  <a:srgbClr val="000000"/>
                </a:solidFill>
              </a:rPr>
              <a:t>•pyrotechnics</a:t>
            </a:r>
          </a:p>
          <a:p>
            <a:pPr lvl="0">
              <a:buClr>
                <a:srgbClr val="666600"/>
              </a:buClr>
            </a:pPr>
            <a:r>
              <a:rPr lang="en-US" sz="1800" dirty="0">
                <a:solidFill>
                  <a:srgbClr val="000000"/>
                </a:solidFill>
              </a:rPr>
              <a:t>•radio and telecommunications terminal equipment</a:t>
            </a:r>
          </a:p>
          <a:p>
            <a:pPr lvl="0">
              <a:buClr>
                <a:srgbClr val="666600"/>
              </a:buClr>
            </a:pPr>
            <a:r>
              <a:rPr lang="en-US" sz="1800" dirty="0">
                <a:solidFill>
                  <a:srgbClr val="000000"/>
                </a:solidFill>
              </a:rPr>
              <a:t>•recreational craft</a:t>
            </a:r>
          </a:p>
          <a:p>
            <a:pPr lvl="0">
              <a:buClr>
                <a:srgbClr val="666600"/>
              </a:buClr>
            </a:pPr>
            <a:r>
              <a:rPr lang="en-US" sz="1800" dirty="0">
                <a:solidFill>
                  <a:srgbClr val="000000"/>
                </a:solidFill>
              </a:rPr>
              <a:t>•safety of toys</a:t>
            </a:r>
          </a:p>
          <a:p>
            <a:pPr lvl="0">
              <a:buClr>
                <a:srgbClr val="666600"/>
              </a:buClr>
            </a:pPr>
            <a:r>
              <a:rPr lang="en-US" sz="1800" dirty="0">
                <a:solidFill>
                  <a:srgbClr val="000000"/>
                </a:solidFill>
              </a:rPr>
              <a:t>•simple pressure vessels</a:t>
            </a:r>
          </a:p>
          <a:p>
            <a:endParaRPr lang="tr-TR" dirty="0"/>
          </a:p>
        </p:txBody>
      </p:sp>
      <p:sp>
        <p:nvSpPr>
          <p:cNvPr id="5" name="Veri Yer Tutucusu 4"/>
          <p:cNvSpPr>
            <a:spLocks noGrp="1"/>
          </p:cNvSpPr>
          <p:nvPr>
            <p:ph type="dt" sz="half" idx="10"/>
          </p:nvPr>
        </p:nvSpPr>
        <p:spPr/>
        <p:txBody>
          <a:bodyPr/>
          <a:lstStyle/>
          <a:p>
            <a:pPr>
              <a:defRPr/>
            </a:pPr>
            <a:r>
              <a:rPr lang="tr-TR" smtClean="0"/>
              <a:t>Quality is a life style.</a:t>
            </a:r>
          </a:p>
          <a:p>
            <a:pPr>
              <a:defRPr/>
            </a:pPr>
            <a:endParaRPr lang="tr-TR" smtClean="0"/>
          </a:p>
          <a:p>
            <a:pPr>
              <a:defRPr/>
            </a:pPr>
            <a:r>
              <a:rPr lang="tr-TR" smtClean="0"/>
              <a:t>www.tse.org.tr</a:t>
            </a:r>
            <a:endParaRPr lang="tr-TR"/>
          </a:p>
        </p:txBody>
      </p:sp>
      <p:sp>
        <p:nvSpPr>
          <p:cNvPr id="6" name="Slayt Numarası Yer Tutucusu 5"/>
          <p:cNvSpPr>
            <a:spLocks noGrp="1"/>
          </p:cNvSpPr>
          <p:nvPr>
            <p:ph type="sldNum" sz="quarter" idx="11"/>
          </p:nvPr>
        </p:nvSpPr>
        <p:spPr/>
        <p:txBody>
          <a:bodyPr/>
          <a:lstStyle/>
          <a:p>
            <a:pPr>
              <a:defRPr/>
            </a:pPr>
            <a:fld id="{E3BDD419-0EF2-417B-92BC-E97628DD0143}" type="slidenum">
              <a:rPr lang="tr-TR" altLang="tr-TR" smtClean="0"/>
              <a:pPr>
                <a:defRPr/>
              </a:pPr>
              <a:t>25</a:t>
            </a:fld>
            <a:endParaRPr lang="tr-TR" altLang="tr-TR"/>
          </a:p>
        </p:txBody>
      </p:sp>
    </p:spTree>
    <p:extLst>
      <p:ext uri="{BB962C8B-B14F-4D97-AF65-F5344CB8AC3E}">
        <p14:creationId xmlns:p14="http://schemas.microsoft.com/office/powerpoint/2010/main" val="3348664224"/>
      </p:ext>
    </p:extLst>
  </p:cSld>
  <p:clrMapOvr>
    <a:masterClrMapping/>
  </p:clrMapOvr>
  <p:transition spd="med"/>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err="1"/>
              <a:t>Notified</a:t>
            </a:r>
            <a:r>
              <a:rPr lang="tr-TR"/>
              <a:t> Body</a:t>
            </a:r>
            <a:endParaRPr lang="tr-TR" dirty="0"/>
          </a:p>
        </p:txBody>
      </p:sp>
      <p:sp>
        <p:nvSpPr>
          <p:cNvPr id="3" name="İçerik Yer Tutucusu 2"/>
          <p:cNvSpPr>
            <a:spLocks noGrp="1"/>
          </p:cNvSpPr>
          <p:nvPr>
            <p:ph idx="1"/>
          </p:nvPr>
        </p:nvSpPr>
        <p:spPr/>
        <p:txBody>
          <a:bodyPr/>
          <a:lstStyle/>
          <a:p>
            <a:r>
              <a:rPr lang="tr-TR" dirty="0" smtClean="0"/>
              <a:t>TSE </a:t>
            </a:r>
            <a:r>
              <a:rPr lang="en-US" dirty="0" smtClean="0"/>
              <a:t>has </a:t>
            </a:r>
            <a:r>
              <a:rPr lang="en-US" dirty="0"/>
              <a:t>been notified as a “Notified Body” under </a:t>
            </a:r>
            <a:r>
              <a:rPr lang="tr-TR" dirty="0" smtClean="0"/>
              <a:t>11</a:t>
            </a:r>
            <a:r>
              <a:rPr lang="en-US" dirty="0" smtClean="0"/>
              <a:t> </a:t>
            </a:r>
            <a:r>
              <a:rPr lang="en-US" dirty="0"/>
              <a:t>New Approach Directives with Number </a:t>
            </a:r>
            <a:r>
              <a:rPr lang="en-US" dirty="0" smtClean="0"/>
              <a:t>1783</a:t>
            </a:r>
            <a:endParaRPr lang="tr-TR" dirty="0"/>
          </a:p>
        </p:txBody>
      </p:sp>
      <p:sp>
        <p:nvSpPr>
          <p:cNvPr id="4" name="Veri Yer Tutucusu 3"/>
          <p:cNvSpPr>
            <a:spLocks noGrp="1"/>
          </p:cNvSpPr>
          <p:nvPr>
            <p:ph type="dt" sz="half" idx="10"/>
          </p:nvPr>
        </p:nvSpPr>
        <p:spPr/>
        <p:txBody>
          <a:bodyPr/>
          <a:lstStyle/>
          <a:p>
            <a:pPr>
              <a:defRPr/>
            </a:pPr>
            <a:endParaRPr lang="tr-TR" smtClean="0"/>
          </a:p>
          <a:p>
            <a:pPr>
              <a:defRPr/>
            </a:pPr>
            <a:r>
              <a:rPr lang="tr-TR" smtClean="0"/>
              <a:t>www.tse.org.tr</a:t>
            </a:r>
            <a:endParaRPr lang="tr-TR"/>
          </a:p>
        </p:txBody>
      </p:sp>
      <p:sp>
        <p:nvSpPr>
          <p:cNvPr id="5" name="Slayt Numarası Yer Tutucusu 4"/>
          <p:cNvSpPr>
            <a:spLocks noGrp="1"/>
          </p:cNvSpPr>
          <p:nvPr>
            <p:ph type="sldNum" sz="quarter" idx="11"/>
          </p:nvPr>
        </p:nvSpPr>
        <p:spPr/>
        <p:txBody>
          <a:bodyPr/>
          <a:lstStyle/>
          <a:p>
            <a:pPr>
              <a:defRPr/>
            </a:pPr>
            <a:fld id="{E4956B44-24E2-44A3-AD7C-51E7F9E99F00}" type="slidenum">
              <a:rPr lang="tr-TR" altLang="tr-TR" smtClean="0"/>
              <a:pPr>
                <a:defRPr/>
              </a:pPr>
              <a:t>26</a:t>
            </a:fld>
            <a:endParaRPr lang="tr-TR" altLang="tr-TR"/>
          </a:p>
        </p:txBody>
      </p:sp>
      <p:pic>
        <p:nvPicPr>
          <p:cNvPr id="6" name="Picture 9"/>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948264" y="428625"/>
            <a:ext cx="1116013" cy="37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9154384"/>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dissolv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z="3200" dirty="0" smtClean="0"/>
              <a:t>TSE is </a:t>
            </a:r>
            <a:r>
              <a:rPr lang="tr-TR" sz="3200" dirty="0" err="1" smtClean="0"/>
              <a:t>notified</a:t>
            </a:r>
            <a:r>
              <a:rPr lang="tr-TR" sz="3200" dirty="0" smtClean="0"/>
              <a:t> </a:t>
            </a:r>
            <a:r>
              <a:rPr lang="tr-TR" sz="3200" dirty="0" err="1" smtClean="0"/>
              <a:t>under</a:t>
            </a:r>
            <a:r>
              <a:rPr lang="tr-TR" sz="3200" dirty="0" smtClean="0"/>
              <a:t> </a:t>
            </a:r>
            <a:r>
              <a:rPr lang="tr-TR" sz="3200" dirty="0" err="1" smtClean="0"/>
              <a:t>following</a:t>
            </a:r>
            <a:r>
              <a:rPr lang="tr-TR" sz="3200" dirty="0" smtClean="0"/>
              <a:t> </a:t>
            </a:r>
            <a:r>
              <a:rPr lang="tr-TR" sz="3200" dirty="0" err="1" smtClean="0"/>
              <a:t>legislations</a:t>
            </a:r>
            <a:r>
              <a:rPr lang="tr-TR" sz="3200" dirty="0" smtClean="0"/>
              <a:t>;</a:t>
            </a:r>
            <a:endParaRPr lang="tr-TR" sz="3200" dirty="0"/>
          </a:p>
        </p:txBody>
      </p:sp>
      <p:sp>
        <p:nvSpPr>
          <p:cNvPr id="3" name="İçerik Yer Tutucusu 2"/>
          <p:cNvSpPr>
            <a:spLocks noGrp="1"/>
          </p:cNvSpPr>
          <p:nvPr>
            <p:ph idx="1"/>
          </p:nvPr>
        </p:nvSpPr>
        <p:spPr>
          <a:xfrm>
            <a:off x="0" y="1340768"/>
            <a:ext cx="9144000" cy="4896544"/>
          </a:xfrm>
        </p:spPr>
        <p:txBody>
          <a:bodyPr/>
          <a:lstStyle/>
          <a:p>
            <a:r>
              <a:rPr lang="tr-TR" sz="2400" dirty="0"/>
              <a:t>97/23/EC	</a:t>
            </a:r>
            <a:r>
              <a:rPr lang="tr-TR" sz="2400" dirty="0" err="1" smtClean="0"/>
              <a:t>Pressure</a:t>
            </a:r>
            <a:r>
              <a:rPr lang="tr-TR" sz="2400" dirty="0" smtClean="0"/>
              <a:t> </a:t>
            </a:r>
            <a:r>
              <a:rPr lang="tr-TR" sz="2400" dirty="0" err="1" smtClean="0"/>
              <a:t>Equipment</a:t>
            </a:r>
            <a:endParaRPr lang="tr-TR" sz="2400" dirty="0" smtClean="0"/>
          </a:p>
          <a:p>
            <a:r>
              <a:rPr lang="tr-TR" sz="2400" dirty="0"/>
              <a:t>2009/142/EC  </a:t>
            </a:r>
            <a:r>
              <a:rPr lang="tr-TR" sz="2400" dirty="0" err="1"/>
              <a:t>Appliances</a:t>
            </a:r>
            <a:r>
              <a:rPr lang="tr-TR" sz="2400" dirty="0"/>
              <a:t> </a:t>
            </a:r>
            <a:r>
              <a:rPr lang="tr-TR" sz="2400" dirty="0" err="1"/>
              <a:t>burning</a:t>
            </a:r>
            <a:r>
              <a:rPr lang="tr-TR" sz="2400" dirty="0"/>
              <a:t> </a:t>
            </a:r>
            <a:r>
              <a:rPr lang="tr-TR" sz="2400" dirty="0" err="1"/>
              <a:t>gaseous</a:t>
            </a:r>
            <a:r>
              <a:rPr lang="tr-TR" sz="2400" dirty="0"/>
              <a:t> </a:t>
            </a:r>
            <a:r>
              <a:rPr lang="tr-TR" sz="2400" dirty="0" err="1"/>
              <a:t>fuels</a:t>
            </a:r>
            <a:r>
              <a:rPr lang="tr-TR" sz="2400" dirty="0"/>
              <a:t> (GAD) </a:t>
            </a:r>
            <a:endParaRPr lang="tr-TR" sz="2400" dirty="0" smtClean="0"/>
          </a:p>
          <a:p>
            <a:r>
              <a:rPr lang="it-IT" sz="2400" dirty="0"/>
              <a:t>98/79/EC  Medical devices: in vitro diagnostic </a:t>
            </a:r>
            <a:endParaRPr lang="tr-TR" sz="2400" dirty="0" smtClean="0"/>
          </a:p>
          <a:p>
            <a:r>
              <a:rPr lang="en-US" sz="2400" dirty="0"/>
              <a:t>89/686/EEC  Personal protective equipment (PPE) </a:t>
            </a:r>
            <a:endParaRPr lang="tr-TR" sz="2400" dirty="0" smtClean="0"/>
          </a:p>
          <a:p>
            <a:r>
              <a:rPr lang="en-US" sz="2400" dirty="0"/>
              <a:t>2009/23/EC  Non-automatic weighing instruments (NAWI) </a:t>
            </a:r>
            <a:endParaRPr lang="tr-TR" sz="2400" dirty="0" smtClean="0"/>
          </a:p>
          <a:p>
            <a:r>
              <a:rPr lang="tr-TR" sz="2400" dirty="0"/>
              <a:t>2004/22/EC  </a:t>
            </a:r>
            <a:r>
              <a:rPr lang="tr-TR" sz="2400" dirty="0" err="1"/>
              <a:t>Measuring</a:t>
            </a:r>
            <a:r>
              <a:rPr lang="tr-TR" sz="2400" dirty="0"/>
              <a:t> </a:t>
            </a:r>
            <a:r>
              <a:rPr lang="tr-TR" sz="2400" dirty="0" err="1"/>
              <a:t>instruments</a:t>
            </a:r>
            <a:r>
              <a:rPr lang="tr-TR" sz="2400" dirty="0"/>
              <a:t> (MID) </a:t>
            </a:r>
            <a:endParaRPr lang="tr-TR" sz="2400" dirty="0" smtClean="0"/>
          </a:p>
          <a:p>
            <a:r>
              <a:rPr lang="tr-TR" sz="2400" dirty="0"/>
              <a:t>93/42/EEC  </a:t>
            </a:r>
            <a:r>
              <a:rPr lang="tr-TR" sz="2400" dirty="0" err="1"/>
              <a:t>Medical</a:t>
            </a:r>
            <a:r>
              <a:rPr lang="tr-TR" sz="2400" dirty="0"/>
              <a:t> </a:t>
            </a:r>
            <a:r>
              <a:rPr lang="tr-TR" sz="2400" dirty="0" err="1"/>
              <a:t>devices</a:t>
            </a:r>
            <a:r>
              <a:rPr lang="tr-TR" sz="2400" dirty="0"/>
              <a:t> (MDD) </a:t>
            </a:r>
            <a:endParaRPr lang="tr-TR" sz="2400" dirty="0" smtClean="0"/>
          </a:p>
          <a:p>
            <a:r>
              <a:rPr lang="fr-FR" sz="2400" dirty="0"/>
              <a:t>(EU) 305/2011  Construction </a:t>
            </a:r>
            <a:r>
              <a:rPr lang="fr-FR" sz="2400" dirty="0" err="1"/>
              <a:t>products</a:t>
            </a:r>
            <a:r>
              <a:rPr lang="fr-FR" sz="2400" dirty="0"/>
              <a:t> (CPR) </a:t>
            </a:r>
            <a:endParaRPr lang="tr-TR" sz="2400" dirty="0" smtClean="0"/>
          </a:p>
          <a:p>
            <a:r>
              <a:rPr lang="tr-TR" sz="2400" dirty="0"/>
              <a:t>92/42/EEC  </a:t>
            </a:r>
            <a:r>
              <a:rPr lang="tr-TR" sz="2400" dirty="0" smtClean="0"/>
              <a:t>Hot-</a:t>
            </a:r>
            <a:r>
              <a:rPr lang="tr-TR" sz="2400" dirty="0" err="1" smtClean="0"/>
              <a:t>water</a:t>
            </a:r>
            <a:r>
              <a:rPr lang="tr-TR" sz="2400" dirty="0" smtClean="0"/>
              <a:t> </a:t>
            </a:r>
            <a:r>
              <a:rPr lang="tr-TR" sz="2400" dirty="0" err="1" smtClean="0"/>
              <a:t>boilers</a:t>
            </a:r>
            <a:r>
              <a:rPr lang="tr-TR" sz="2400" dirty="0"/>
              <a:t> </a:t>
            </a:r>
            <a:endParaRPr lang="tr-TR" sz="2400" dirty="0" smtClean="0"/>
          </a:p>
          <a:p>
            <a:r>
              <a:rPr lang="tr-TR" sz="2400" dirty="0" smtClean="0"/>
              <a:t>95/16/EC  </a:t>
            </a:r>
            <a:r>
              <a:rPr lang="tr-TR" sz="2400" dirty="0" err="1"/>
              <a:t>Lifts</a:t>
            </a:r>
            <a:r>
              <a:rPr lang="tr-TR" sz="2400" dirty="0"/>
              <a:t>  </a:t>
            </a:r>
            <a:endParaRPr lang="tr-TR" sz="2400" dirty="0" smtClean="0"/>
          </a:p>
          <a:p>
            <a:r>
              <a:rPr lang="en-US" sz="2400" dirty="0"/>
              <a:t>94/9/EC  Equipment for explosive atmospheres (ATEX) </a:t>
            </a:r>
            <a:endParaRPr lang="tr-TR" sz="2400" dirty="0" smtClean="0"/>
          </a:p>
          <a:p>
            <a:endParaRPr lang="tr-TR" dirty="0" smtClean="0"/>
          </a:p>
          <a:p>
            <a:endParaRPr lang="tr-TR" dirty="0" smtClean="0"/>
          </a:p>
          <a:p>
            <a:endParaRPr lang="tr-TR" dirty="0"/>
          </a:p>
        </p:txBody>
      </p:sp>
      <p:sp>
        <p:nvSpPr>
          <p:cNvPr id="4" name="Veri Yer Tutucusu 3"/>
          <p:cNvSpPr>
            <a:spLocks noGrp="1"/>
          </p:cNvSpPr>
          <p:nvPr>
            <p:ph type="dt" sz="half" idx="10"/>
          </p:nvPr>
        </p:nvSpPr>
        <p:spPr/>
        <p:txBody>
          <a:bodyPr/>
          <a:lstStyle/>
          <a:p>
            <a:pPr>
              <a:defRPr/>
            </a:pPr>
            <a:endParaRPr lang="tr-TR" dirty="0" smtClean="0"/>
          </a:p>
          <a:p>
            <a:pPr>
              <a:defRPr/>
            </a:pPr>
            <a:r>
              <a:rPr lang="tr-TR" dirty="0" smtClean="0"/>
              <a:t>www.tse.org.tr</a:t>
            </a:r>
            <a:endParaRPr lang="tr-TR" dirty="0"/>
          </a:p>
        </p:txBody>
      </p:sp>
      <p:sp>
        <p:nvSpPr>
          <p:cNvPr id="5" name="Slayt Numarası Yer Tutucusu 4"/>
          <p:cNvSpPr>
            <a:spLocks noGrp="1"/>
          </p:cNvSpPr>
          <p:nvPr>
            <p:ph type="sldNum" sz="quarter" idx="11"/>
          </p:nvPr>
        </p:nvSpPr>
        <p:spPr/>
        <p:txBody>
          <a:bodyPr/>
          <a:lstStyle/>
          <a:p>
            <a:pPr>
              <a:defRPr/>
            </a:pPr>
            <a:fld id="{E4956B44-24E2-44A3-AD7C-51E7F9E99F00}" type="slidenum">
              <a:rPr lang="tr-TR" altLang="tr-TR" smtClean="0"/>
              <a:pPr>
                <a:defRPr/>
              </a:pPr>
              <a:t>27</a:t>
            </a:fld>
            <a:endParaRPr lang="tr-TR" altLang="tr-TR"/>
          </a:p>
        </p:txBody>
      </p:sp>
    </p:spTree>
    <p:extLst>
      <p:ext uri="{BB962C8B-B14F-4D97-AF65-F5344CB8AC3E}">
        <p14:creationId xmlns:p14="http://schemas.microsoft.com/office/powerpoint/2010/main" val="3725211466"/>
      </p:ext>
    </p:extLst>
  </p:cSld>
  <p:clrMapOvr>
    <a:masterClrMapping/>
  </p:clrMapOvr>
  <p:transition spd="med"/>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1792288" y="4800600"/>
            <a:ext cx="5486400" cy="716632"/>
          </a:xfrm>
        </p:spPr>
        <p:txBody>
          <a:bodyPr/>
          <a:lstStyle/>
          <a:p>
            <a:r>
              <a:rPr lang="tr-TR" dirty="0" smtClean="0"/>
              <a:t>«TS </a:t>
            </a:r>
            <a:r>
              <a:rPr lang="tr-TR" dirty="0"/>
              <a:t>11998 Şekillendirilmiş cipsler-Mısır </a:t>
            </a:r>
            <a:r>
              <a:rPr lang="tr-TR" dirty="0" smtClean="0"/>
              <a:t>cipsi» </a:t>
            </a:r>
            <a:r>
              <a:rPr lang="tr-TR" dirty="0"/>
              <a:t>Belgelendirmesi </a:t>
            </a:r>
            <a:r>
              <a:rPr lang="tr-TR" dirty="0" smtClean="0"/>
              <a:t>örneği</a:t>
            </a:r>
            <a:endParaRPr lang="tr-TR" dirty="0"/>
          </a:p>
        </p:txBody>
      </p:sp>
      <p:sp>
        <p:nvSpPr>
          <p:cNvPr id="3" name="Resim Yer Tutucusu 2"/>
          <p:cNvSpPr>
            <a:spLocks noGrp="1"/>
          </p:cNvSpPr>
          <p:nvPr>
            <p:ph type="pic" idx="1"/>
          </p:nvPr>
        </p:nvSpPr>
        <p:spPr/>
      </p:sp>
      <p:sp>
        <p:nvSpPr>
          <p:cNvPr id="4" name="Metin Yer Tutucusu 3"/>
          <p:cNvSpPr>
            <a:spLocks noGrp="1"/>
          </p:cNvSpPr>
          <p:nvPr>
            <p:ph type="body" sz="half" idx="2"/>
          </p:nvPr>
        </p:nvSpPr>
        <p:spPr/>
        <p:txBody>
          <a:bodyPr/>
          <a:lstStyle/>
          <a:p>
            <a:endParaRPr lang="tr-TR" dirty="0"/>
          </a:p>
        </p:txBody>
      </p:sp>
      <p:sp>
        <p:nvSpPr>
          <p:cNvPr id="5" name="Veri Yer Tutucusu 4"/>
          <p:cNvSpPr>
            <a:spLocks noGrp="1"/>
          </p:cNvSpPr>
          <p:nvPr>
            <p:ph type="dt" sz="half" idx="10"/>
          </p:nvPr>
        </p:nvSpPr>
        <p:spPr/>
        <p:txBody>
          <a:bodyPr/>
          <a:lstStyle/>
          <a:p>
            <a:pPr>
              <a:defRPr/>
            </a:pPr>
            <a:r>
              <a:rPr lang="tr-TR" smtClean="0"/>
              <a:t>Quality is a life style.</a:t>
            </a:r>
          </a:p>
          <a:p>
            <a:pPr>
              <a:defRPr/>
            </a:pPr>
            <a:endParaRPr lang="tr-TR" smtClean="0"/>
          </a:p>
          <a:p>
            <a:pPr>
              <a:defRPr/>
            </a:pPr>
            <a:r>
              <a:rPr lang="tr-TR" smtClean="0"/>
              <a:t>www.tse.org.tr</a:t>
            </a:r>
            <a:endParaRPr lang="tr-TR"/>
          </a:p>
        </p:txBody>
      </p:sp>
      <p:sp>
        <p:nvSpPr>
          <p:cNvPr id="6" name="Slayt Numarası Yer Tutucusu 5"/>
          <p:cNvSpPr>
            <a:spLocks noGrp="1"/>
          </p:cNvSpPr>
          <p:nvPr>
            <p:ph type="sldNum" sz="quarter" idx="11"/>
          </p:nvPr>
        </p:nvSpPr>
        <p:spPr/>
        <p:txBody>
          <a:bodyPr/>
          <a:lstStyle/>
          <a:p>
            <a:pPr>
              <a:defRPr/>
            </a:pPr>
            <a:fld id="{60931DC9-07E4-4EBC-8978-C98D01B3CD6C}" type="slidenum">
              <a:rPr lang="tr-TR" altLang="tr-TR" smtClean="0"/>
              <a:pPr>
                <a:defRPr/>
              </a:pPr>
              <a:t>28</a:t>
            </a:fld>
            <a:endParaRPr lang="tr-TR" altLang="tr-TR"/>
          </a:p>
        </p:txBody>
      </p:sp>
    </p:spTree>
    <p:extLst>
      <p:ext uri="{BB962C8B-B14F-4D97-AF65-F5344CB8AC3E}">
        <p14:creationId xmlns:p14="http://schemas.microsoft.com/office/powerpoint/2010/main" val="1553125299"/>
      </p:ext>
    </p:extLst>
  </p:cSld>
  <p:clrMapOvr>
    <a:masterClrMapping/>
  </p:clrMapOvr>
  <p:transition spd="med"/>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t>TS 11998</a:t>
            </a:r>
            <a:endParaRPr lang="tr-TR" dirty="0"/>
          </a:p>
        </p:txBody>
      </p:sp>
      <p:sp>
        <p:nvSpPr>
          <p:cNvPr id="3" name="İçerik Yer Tutucusu 2"/>
          <p:cNvSpPr>
            <a:spLocks noGrp="1"/>
          </p:cNvSpPr>
          <p:nvPr>
            <p:ph idx="1"/>
          </p:nvPr>
        </p:nvSpPr>
        <p:spPr/>
        <p:txBody>
          <a:bodyPr/>
          <a:lstStyle/>
          <a:p>
            <a:r>
              <a:rPr lang="tr-TR" b="1" dirty="0"/>
              <a:t>ŞEKİLLENDİRİLMİŞ CİPSLER - MISIR CİPSİ</a:t>
            </a:r>
          </a:p>
          <a:p>
            <a:r>
              <a:rPr lang="tr-TR" b="1" dirty="0"/>
              <a:t> </a:t>
            </a:r>
            <a:endParaRPr lang="tr-TR" dirty="0"/>
          </a:p>
          <a:p>
            <a:r>
              <a:rPr lang="tr-TR" b="1" dirty="0"/>
              <a:t> </a:t>
            </a:r>
            <a:r>
              <a:rPr lang="tr-TR" sz="1400" b="1" dirty="0" smtClean="0"/>
              <a:t>0 </a:t>
            </a:r>
            <a:r>
              <a:rPr lang="tr-TR" sz="1400" b="1" dirty="0"/>
              <a:t>- KONU, TARİF, KAPSAM</a:t>
            </a:r>
          </a:p>
          <a:p>
            <a:r>
              <a:rPr lang="tr-TR" sz="1400" b="1" dirty="0"/>
              <a:t> </a:t>
            </a:r>
            <a:endParaRPr lang="tr-TR" sz="1400" dirty="0"/>
          </a:p>
          <a:p>
            <a:r>
              <a:rPr lang="tr-TR" sz="1400" b="1" dirty="0"/>
              <a:t>0.1- KONU</a:t>
            </a:r>
          </a:p>
          <a:p>
            <a:r>
              <a:rPr lang="tr-TR" sz="1400" dirty="0"/>
              <a:t>Bu </a:t>
            </a:r>
            <a:r>
              <a:rPr lang="tr-TR" sz="1400" dirty="0" err="1"/>
              <a:t>standard</a:t>
            </a:r>
            <a:r>
              <a:rPr lang="tr-TR" sz="1400" dirty="0"/>
              <a:t> mısır cipsinin tarifine, sınıflandırma ve özelliklerine, numune alma, muayene ve deneyleri ile piyasaya arz şekline dairdir.</a:t>
            </a:r>
          </a:p>
          <a:p>
            <a:r>
              <a:rPr lang="tr-TR" sz="1400" dirty="0"/>
              <a:t> </a:t>
            </a:r>
          </a:p>
          <a:p>
            <a:endParaRPr lang="tr-TR" dirty="0"/>
          </a:p>
        </p:txBody>
      </p:sp>
      <p:sp>
        <p:nvSpPr>
          <p:cNvPr id="4" name="Veri Yer Tutucusu 3"/>
          <p:cNvSpPr>
            <a:spLocks noGrp="1"/>
          </p:cNvSpPr>
          <p:nvPr>
            <p:ph type="dt" sz="half" idx="10"/>
          </p:nvPr>
        </p:nvSpPr>
        <p:spPr/>
        <p:txBody>
          <a:bodyPr/>
          <a:lstStyle/>
          <a:p>
            <a:pPr>
              <a:defRPr/>
            </a:pPr>
            <a:endParaRPr lang="tr-TR" smtClean="0"/>
          </a:p>
          <a:p>
            <a:pPr>
              <a:defRPr/>
            </a:pPr>
            <a:r>
              <a:rPr lang="tr-TR" smtClean="0"/>
              <a:t>www.tse.org.tr</a:t>
            </a:r>
            <a:endParaRPr lang="tr-TR"/>
          </a:p>
        </p:txBody>
      </p:sp>
      <p:sp>
        <p:nvSpPr>
          <p:cNvPr id="5" name="Slayt Numarası Yer Tutucusu 4"/>
          <p:cNvSpPr>
            <a:spLocks noGrp="1"/>
          </p:cNvSpPr>
          <p:nvPr>
            <p:ph type="sldNum" sz="quarter" idx="11"/>
          </p:nvPr>
        </p:nvSpPr>
        <p:spPr/>
        <p:txBody>
          <a:bodyPr/>
          <a:lstStyle/>
          <a:p>
            <a:pPr>
              <a:defRPr/>
            </a:pPr>
            <a:fld id="{E4956B44-24E2-44A3-AD7C-51E7F9E99F00}" type="slidenum">
              <a:rPr lang="tr-TR" altLang="tr-TR" smtClean="0"/>
              <a:pPr>
                <a:defRPr/>
              </a:pPr>
              <a:t>29</a:t>
            </a:fld>
            <a:endParaRPr lang="tr-TR" altLang="tr-TR"/>
          </a:p>
        </p:txBody>
      </p:sp>
    </p:spTree>
    <p:extLst>
      <p:ext uri="{BB962C8B-B14F-4D97-AF65-F5344CB8AC3E}">
        <p14:creationId xmlns:p14="http://schemas.microsoft.com/office/powerpoint/2010/main" val="796985650"/>
      </p:ext>
    </p:extLst>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en-US" altLang="tr-TR" sz="3200" dirty="0"/>
              <a:t>Duties</a:t>
            </a:r>
            <a:r>
              <a:rPr lang="tr-TR" altLang="tr-TR" sz="3200" dirty="0"/>
              <a:t> in </a:t>
            </a:r>
            <a:r>
              <a:rPr lang="tr-TR" altLang="tr-TR" sz="3200" dirty="0" err="1"/>
              <a:t>relation</a:t>
            </a:r>
            <a:r>
              <a:rPr lang="tr-TR" altLang="tr-TR" sz="3200" dirty="0"/>
              <a:t> </a:t>
            </a:r>
            <a:r>
              <a:rPr lang="tr-TR" altLang="tr-TR" sz="3200" dirty="0" err="1" smtClean="0"/>
              <a:t>to</a:t>
            </a:r>
            <a:r>
              <a:rPr lang="tr-TR" altLang="tr-TR" sz="3200" dirty="0" smtClean="0"/>
              <a:t> </a:t>
            </a:r>
            <a:r>
              <a:rPr lang="tr-TR" altLang="tr-TR" sz="3200" dirty="0" err="1" smtClean="0"/>
              <a:t>certification</a:t>
            </a:r>
            <a:r>
              <a:rPr lang="en-US" sz="3200" dirty="0"/>
              <a:t> given by Law 132</a:t>
            </a:r>
            <a:endParaRPr lang="tr-TR" sz="3200" dirty="0"/>
          </a:p>
        </p:txBody>
      </p:sp>
      <p:sp>
        <p:nvSpPr>
          <p:cNvPr id="3" name="İçerik Yer Tutucusu 2"/>
          <p:cNvSpPr>
            <a:spLocks noGrp="1"/>
          </p:cNvSpPr>
          <p:nvPr>
            <p:ph idx="1"/>
          </p:nvPr>
        </p:nvSpPr>
        <p:spPr/>
        <p:txBody>
          <a:bodyPr/>
          <a:lstStyle/>
          <a:p>
            <a:pPr marL="0" indent="0">
              <a:buNone/>
            </a:pPr>
            <a:r>
              <a:rPr lang="tr-TR" dirty="0" err="1"/>
              <a:t>Duties</a:t>
            </a:r>
            <a:r>
              <a:rPr lang="tr-TR" dirty="0"/>
              <a:t> in </a:t>
            </a:r>
            <a:r>
              <a:rPr lang="tr-TR" dirty="0" err="1"/>
              <a:t>relation</a:t>
            </a:r>
            <a:r>
              <a:rPr lang="tr-TR" dirty="0"/>
              <a:t> </a:t>
            </a:r>
            <a:r>
              <a:rPr lang="tr-TR" dirty="0" err="1"/>
              <a:t>to</a:t>
            </a:r>
            <a:r>
              <a:rPr lang="tr-TR" dirty="0"/>
              <a:t> </a:t>
            </a:r>
            <a:r>
              <a:rPr lang="tr-TR" dirty="0" err="1" smtClean="0"/>
              <a:t>certification</a:t>
            </a:r>
            <a:r>
              <a:rPr lang="tr-TR" dirty="0" smtClean="0"/>
              <a:t> </a:t>
            </a:r>
            <a:r>
              <a:rPr lang="tr-TR" dirty="0" err="1" smtClean="0"/>
              <a:t>given</a:t>
            </a:r>
            <a:r>
              <a:rPr lang="tr-TR" dirty="0" smtClean="0"/>
              <a:t> </a:t>
            </a:r>
            <a:r>
              <a:rPr lang="tr-TR" dirty="0" err="1" smtClean="0"/>
              <a:t>by</a:t>
            </a:r>
            <a:r>
              <a:rPr lang="tr-TR" dirty="0" smtClean="0"/>
              <a:t> </a:t>
            </a:r>
            <a:r>
              <a:rPr lang="tr-TR" dirty="0" err="1" smtClean="0"/>
              <a:t>Law</a:t>
            </a:r>
            <a:r>
              <a:rPr lang="tr-TR" dirty="0" smtClean="0"/>
              <a:t> 132;</a:t>
            </a:r>
          </a:p>
          <a:p>
            <a:r>
              <a:rPr lang="tr-TR" dirty="0" err="1" smtClean="0"/>
              <a:t>To</a:t>
            </a:r>
            <a:r>
              <a:rPr lang="tr-TR" dirty="0" smtClean="0"/>
              <a:t> c</a:t>
            </a:r>
            <a:r>
              <a:rPr lang="en-GB" dirty="0" err="1" smtClean="0"/>
              <a:t>arry</a:t>
            </a:r>
            <a:r>
              <a:rPr lang="en-GB" dirty="0" smtClean="0"/>
              <a:t> </a:t>
            </a:r>
            <a:r>
              <a:rPr lang="en-GB" dirty="0"/>
              <a:t>out all kinds of work drawing up the necessary certificates in order to promote the production of goods of high quality in compliance with the Turkish Standards.</a:t>
            </a:r>
            <a:endParaRPr lang="tr-TR" dirty="0"/>
          </a:p>
          <a:p>
            <a:endParaRPr lang="tr-TR" dirty="0"/>
          </a:p>
          <a:p>
            <a:pPr lvl="1"/>
            <a:r>
              <a:rPr lang="tr-TR" dirty="0" smtClean="0"/>
              <a:t>Standartlara </a:t>
            </a:r>
            <a:r>
              <a:rPr lang="tr-TR" dirty="0"/>
              <a:t>uygun ve kaliteli üretimi teşvik edecek her türlü çalışmaları yapmak ve bunlarla ilgili belgeleri tanzim etmek,</a:t>
            </a:r>
          </a:p>
        </p:txBody>
      </p:sp>
      <p:sp>
        <p:nvSpPr>
          <p:cNvPr id="4" name="Veri Yer Tutucusu 3"/>
          <p:cNvSpPr>
            <a:spLocks noGrp="1"/>
          </p:cNvSpPr>
          <p:nvPr>
            <p:ph type="dt" sz="half" idx="10"/>
          </p:nvPr>
        </p:nvSpPr>
        <p:spPr/>
        <p:txBody>
          <a:bodyPr/>
          <a:lstStyle/>
          <a:p>
            <a:pPr>
              <a:defRPr/>
            </a:pPr>
            <a:endParaRPr lang="tr-TR" smtClean="0"/>
          </a:p>
          <a:p>
            <a:pPr>
              <a:defRPr/>
            </a:pPr>
            <a:r>
              <a:rPr lang="tr-TR" smtClean="0"/>
              <a:t>www.tse.org.tr</a:t>
            </a:r>
            <a:endParaRPr lang="tr-TR"/>
          </a:p>
        </p:txBody>
      </p:sp>
      <p:sp>
        <p:nvSpPr>
          <p:cNvPr id="5" name="Slayt Numarası Yer Tutucusu 4"/>
          <p:cNvSpPr>
            <a:spLocks noGrp="1"/>
          </p:cNvSpPr>
          <p:nvPr>
            <p:ph type="sldNum" sz="quarter" idx="11"/>
          </p:nvPr>
        </p:nvSpPr>
        <p:spPr/>
        <p:txBody>
          <a:bodyPr/>
          <a:lstStyle/>
          <a:p>
            <a:pPr>
              <a:defRPr/>
            </a:pPr>
            <a:fld id="{E4956B44-24E2-44A3-AD7C-51E7F9E99F00}" type="slidenum">
              <a:rPr lang="tr-TR" altLang="tr-TR" smtClean="0"/>
              <a:pPr>
                <a:defRPr/>
              </a:pPr>
              <a:t>3</a:t>
            </a:fld>
            <a:endParaRPr lang="tr-TR" altLang="tr-TR"/>
          </a:p>
        </p:txBody>
      </p:sp>
    </p:spTree>
    <p:extLst>
      <p:ext uri="{BB962C8B-B14F-4D97-AF65-F5344CB8AC3E}">
        <p14:creationId xmlns:p14="http://schemas.microsoft.com/office/powerpoint/2010/main" val="2097850713"/>
      </p:ext>
    </p:extLst>
  </p:cSld>
  <p:clrMapOvr>
    <a:masterClrMapping/>
  </p:clrMapOvr>
  <p:transition spd="med"/>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t>TS 11998</a:t>
            </a:r>
            <a:endParaRPr lang="tr-TR" dirty="0"/>
          </a:p>
        </p:txBody>
      </p:sp>
      <p:sp>
        <p:nvSpPr>
          <p:cNvPr id="3" name="İçerik Yer Tutucusu 2"/>
          <p:cNvSpPr>
            <a:spLocks noGrp="1"/>
          </p:cNvSpPr>
          <p:nvPr>
            <p:ph idx="1"/>
          </p:nvPr>
        </p:nvSpPr>
        <p:spPr>
          <a:xfrm>
            <a:off x="107504" y="1196752"/>
            <a:ext cx="9036496" cy="6192688"/>
          </a:xfrm>
        </p:spPr>
        <p:txBody>
          <a:bodyPr/>
          <a:lstStyle/>
          <a:p>
            <a:r>
              <a:rPr lang="tr-TR" sz="1400" b="1" dirty="0"/>
              <a:t>0.2 - TARİFLER</a:t>
            </a:r>
          </a:p>
          <a:p>
            <a:r>
              <a:rPr lang="tr-TR" sz="1400" b="1" dirty="0" smtClean="0"/>
              <a:t>0.2.1 </a:t>
            </a:r>
            <a:r>
              <a:rPr lang="tr-TR" sz="1400" b="1" dirty="0"/>
              <a:t>- Mısır Cipsi</a:t>
            </a:r>
          </a:p>
          <a:p>
            <a:r>
              <a:rPr lang="tr-TR" sz="1400" dirty="0"/>
              <a:t>Mısır cipsi, TS 3415</a:t>
            </a:r>
            <a:r>
              <a:rPr lang="tr-TR" sz="1400" b="1" baseline="30000" dirty="0"/>
              <a:t>1)</a:t>
            </a:r>
            <a:r>
              <a:rPr lang="tr-TR" sz="1400" dirty="0"/>
              <a:t>’e uygun mısırın tekniğine göre pişirilip, içme suyu (TS 266) ilavesi ile hamur haline getirilmesi ve muhtelif şekiller verildikten sonra yemeklik  özellikteki yağ ile kızartılması sonucu elde edilen, gerektiğinde de tuz (TS 933), katkı ve çeşni maddelerinden bir veya bir kaçı katılmış olan </a:t>
            </a:r>
            <a:r>
              <a:rPr lang="tr-TR" sz="1400" dirty="0" err="1"/>
              <a:t>mamüldür</a:t>
            </a:r>
            <a:r>
              <a:rPr lang="tr-TR" sz="1400" dirty="0"/>
              <a:t>.</a:t>
            </a:r>
          </a:p>
          <a:p>
            <a:r>
              <a:rPr lang="tr-TR" sz="1400" b="1" dirty="0" smtClean="0"/>
              <a:t>0.2.2 </a:t>
            </a:r>
            <a:r>
              <a:rPr lang="tr-TR" sz="1400" b="1" dirty="0"/>
              <a:t>- Kusurlu Mısır Cipsi</a:t>
            </a:r>
          </a:p>
          <a:p>
            <a:r>
              <a:rPr lang="tr-TR" sz="1400" dirty="0"/>
              <a:t>Kusurlu mısır cipsi, bir örnek yapı ve görünüşte olmayan, yanık, az kızarmış, kirlenmiş cipstir.</a:t>
            </a:r>
          </a:p>
          <a:p>
            <a:r>
              <a:rPr lang="tr-TR" sz="1400" b="1" dirty="0" smtClean="0"/>
              <a:t>0.2.3 </a:t>
            </a:r>
            <a:r>
              <a:rPr lang="tr-TR" sz="1400" b="1" dirty="0"/>
              <a:t>- Kırılmış Mısır Cipsi</a:t>
            </a:r>
          </a:p>
          <a:p>
            <a:r>
              <a:rPr lang="tr-TR" sz="1400" dirty="0"/>
              <a:t>Kırılmış mısır cipsi; imalat, ambalajlama, depolama, nakliyat, muhafaza ve satış esnasında ambalajların düşmesi, çarpması, usulüne aykırı istiflenmesi ve benzeri sebeplerle, cips diliminin iki veya daha fazla parçaya bölünmüş halidir.</a:t>
            </a:r>
          </a:p>
          <a:p>
            <a:r>
              <a:rPr lang="tr-TR" sz="1400" b="1" dirty="0" smtClean="0"/>
              <a:t>0.2.4 </a:t>
            </a:r>
            <a:r>
              <a:rPr lang="tr-TR" sz="1400" b="1" dirty="0"/>
              <a:t>- Çeşni Maddesi</a:t>
            </a:r>
          </a:p>
          <a:p>
            <a:pPr defTabSz="540000"/>
            <a:r>
              <a:rPr lang="tr-TR" sz="1400" dirty="0"/>
              <a:t>Çeşni maddesi, mısır cipsi çeşitlerinin imalinde kullanılan muhtelif sebzeler, et, süt, biber, peynir, baharat vb. maddeler ve/veya bunların aromatik özleridir.</a:t>
            </a:r>
          </a:p>
          <a:p>
            <a:pPr defTabSz="540000"/>
            <a:r>
              <a:rPr lang="tr-TR" sz="1400" b="1" dirty="0" smtClean="0"/>
              <a:t>0.2.5 </a:t>
            </a:r>
            <a:r>
              <a:rPr lang="tr-TR" sz="1400" b="1" dirty="0"/>
              <a:t>- Katkı </a:t>
            </a:r>
            <a:r>
              <a:rPr lang="tr-TR" sz="1400" b="1" dirty="0" smtClean="0"/>
              <a:t>Maddesi</a:t>
            </a:r>
          </a:p>
          <a:p>
            <a:pPr defTabSz="540000"/>
            <a:r>
              <a:rPr lang="tr-TR" sz="1400" dirty="0" smtClean="0"/>
              <a:t>Katkı </a:t>
            </a:r>
            <a:r>
              <a:rPr lang="tr-TR" sz="1400" dirty="0"/>
              <a:t>maddesi, mısır cipsine katılmasına </a:t>
            </a:r>
            <a:r>
              <a:rPr lang="tr-TR" sz="1400" dirty="0" err="1"/>
              <a:t>müsade</a:t>
            </a:r>
            <a:r>
              <a:rPr lang="tr-TR" sz="1400" dirty="0"/>
              <a:t> edilen maddelerdir.</a:t>
            </a:r>
            <a:r>
              <a:rPr lang="tr-TR" sz="1400" b="1" baseline="30000" dirty="0"/>
              <a:t>2</a:t>
            </a:r>
            <a:r>
              <a:rPr lang="tr-TR" sz="1400" b="1" baseline="30000" dirty="0" smtClean="0"/>
              <a:t>)</a:t>
            </a:r>
            <a:r>
              <a:rPr lang="tr-TR" b="1" baseline="30000" dirty="0"/>
              <a:t> </a:t>
            </a:r>
            <a:endParaRPr lang="tr-TR" dirty="0"/>
          </a:p>
          <a:p>
            <a:pPr defTabSz="540000"/>
            <a:r>
              <a:rPr lang="tr-TR" sz="1400" b="1" dirty="0"/>
              <a:t>0.2.6 - Yabancı Madde</a:t>
            </a:r>
          </a:p>
          <a:p>
            <a:pPr defTabSz="540000"/>
            <a:r>
              <a:rPr lang="tr-TR" sz="1400" dirty="0"/>
              <a:t>Yabancı madde, mısır cipsi ambalajı içinde bulunan mısır cipsinden başka diğer maddelerdir</a:t>
            </a:r>
            <a:r>
              <a:rPr lang="tr-TR" sz="1400" dirty="0" smtClean="0"/>
              <a:t>.</a:t>
            </a:r>
            <a:r>
              <a:rPr lang="tr-TR" sz="1400" dirty="0"/>
              <a:t> </a:t>
            </a:r>
          </a:p>
          <a:p>
            <a:r>
              <a:rPr lang="tr-TR" sz="1400" b="1" dirty="0"/>
              <a:t>NOT - </a:t>
            </a:r>
            <a:r>
              <a:rPr lang="tr-TR" sz="1400" dirty="0"/>
              <a:t>Gerektiğinde üretici firma tarafından promosyon amacı ile konulan maddeler yabancı madde olarak değerlendirilmez</a:t>
            </a:r>
          </a:p>
        </p:txBody>
      </p:sp>
      <p:sp>
        <p:nvSpPr>
          <p:cNvPr id="4" name="Veri Yer Tutucusu 3"/>
          <p:cNvSpPr>
            <a:spLocks noGrp="1"/>
          </p:cNvSpPr>
          <p:nvPr>
            <p:ph type="dt" sz="half" idx="10"/>
          </p:nvPr>
        </p:nvSpPr>
        <p:spPr/>
        <p:txBody>
          <a:bodyPr/>
          <a:lstStyle/>
          <a:p>
            <a:pPr>
              <a:defRPr/>
            </a:pPr>
            <a:endParaRPr lang="tr-TR" dirty="0" smtClean="0"/>
          </a:p>
          <a:p>
            <a:pPr>
              <a:defRPr/>
            </a:pPr>
            <a:r>
              <a:rPr lang="tr-TR" dirty="0" smtClean="0"/>
              <a:t>www.tse.org.tr</a:t>
            </a:r>
            <a:endParaRPr lang="tr-TR" dirty="0"/>
          </a:p>
        </p:txBody>
      </p:sp>
      <p:sp>
        <p:nvSpPr>
          <p:cNvPr id="5" name="Slayt Numarası Yer Tutucusu 4"/>
          <p:cNvSpPr>
            <a:spLocks noGrp="1"/>
          </p:cNvSpPr>
          <p:nvPr>
            <p:ph type="sldNum" sz="quarter" idx="11"/>
          </p:nvPr>
        </p:nvSpPr>
        <p:spPr/>
        <p:txBody>
          <a:bodyPr/>
          <a:lstStyle/>
          <a:p>
            <a:pPr>
              <a:defRPr/>
            </a:pPr>
            <a:fld id="{E4956B44-24E2-44A3-AD7C-51E7F9E99F00}" type="slidenum">
              <a:rPr lang="tr-TR" altLang="tr-TR" smtClean="0"/>
              <a:pPr>
                <a:defRPr/>
              </a:pPr>
              <a:t>30</a:t>
            </a:fld>
            <a:endParaRPr lang="tr-TR" altLang="tr-TR"/>
          </a:p>
        </p:txBody>
      </p:sp>
    </p:spTree>
    <p:extLst>
      <p:ext uri="{BB962C8B-B14F-4D97-AF65-F5344CB8AC3E}">
        <p14:creationId xmlns:p14="http://schemas.microsoft.com/office/powerpoint/2010/main" val="1351065066"/>
      </p:ext>
    </p:extLst>
  </p:cSld>
  <p:clrMapOvr>
    <a:masterClrMapping/>
  </p:clrMapOvr>
  <p:transition spd="med"/>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smtClean="0"/>
              <a:t>TS 11998</a:t>
            </a:r>
            <a:endParaRPr lang="tr-TR" dirty="0"/>
          </a:p>
        </p:txBody>
      </p:sp>
      <p:sp>
        <p:nvSpPr>
          <p:cNvPr id="3" name="İçerik Yer Tutucusu 2"/>
          <p:cNvSpPr>
            <a:spLocks noGrp="1"/>
          </p:cNvSpPr>
          <p:nvPr>
            <p:ph idx="1"/>
          </p:nvPr>
        </p:nvSpPr>
        <p:spPr/>
        <p:txBody>
          <a:bodyPr/>
          <a:lstStyle/>
          <a:p>
            <a:r>
              <a:rPr lang="tr-TR" b="1" dirty="0"/>
              <a:t>0.3 - KAPSAM</a:t>
            </a:r>
          </a:p>
          <a:p>
            <a:r>
              <a:rPr lang="tr-TR" dirty="0"/>
              <a:t>Bu </a:t>
            </a:r>
            <a:r>
              <a:rPr lang="tr-TR" dirty="0" err="1"/>
              <a:t>standard</a:t>
            </a:r>
            <a:r>
              <a:rPr lang="tr-TR" dirty="0"/>
              <a:t> mısır cipsini kapsar.</a:t>
            </a:r>
          </a:p>
          <a:p>
            <a:endParaRPr lang="tr-TR" dirty="0"/>
          </a:p>
        </p:txBody>
      </p:sp>
      <p:sp>
        <p:nvSpPr>
          <p:cNvPr id="4" name="Veri Yer Tutucusu 3"/>
          <p:cNvSpPr>
            <a:spLocks noGrp="1"/>
          </p:cNvSpPr>
          <p:nvPr>
            <p:ph type="dt" sz="half" idx="10"/>
          </p:nvPr>
        </p:nvSpPr>
        <p:spPr/>
        <p:txBody>
          <a:bodyPr/>
          <a:lstStyle/>
          <a:p>
            <a:pPr>
              <a:defRPr/>
            </a:pPr>
            <a:endParaRPr lang="tr-TR" smtClean="0"/>
          </a:p>
          <a:p>
            <a:pPr>
              <a:defRPr/>
            </a:pPr>
            <a:r>
              <a:rPr lang="tr-TR" smtClean="0"/>
              <a:t>www.tse.org.tr</a:t>
            </a:r>
            <a:endParaRPr lang="tr-TR"/>
          </a:p>
        </p:txBody>
      </p:sp>
      <p:sp>
        <p:nvSpPr>
          <p:cNvPr id="5" name="Slayt Numarası Yer Tutucusu 4"/>
          <p:cNvSpPr>
            <a:spLocks noGrp="1"/>
          </p:cNvSpPr>
          <p:nvPr>
            <p:ph type="sldNum" sz="quarter" idx="11"/>
          </p:nvPr>
        </p:nvSpPr>
        <p:spPr/>
        <p:txBody>
          <a:bodyPr/>
          <a:lstStyle/>
          <a:p>
            <a:pPr>
              <a:defRPr/>
            </a:pPr>
            <a:fld id="{E4956B44-24E2-44A3-AD7C-51E7F9E99F00}" type="slidenum">
              <a:rPr lang="tr-TR" altLang="tr-TR" smtClean="0"/>
              <a:pPr>
                <a:defRPr/>
              </a:pPr>
              <a:t>31</a:t>
            </a:fld>
            <a:endParaRPr lang="tr-TR" altLang="tr-TR"/>
          </a:p>
        </p:txBody>
      </p:sp>
    </p:spTree>
    <p:extLst>
      <p:ext uri="{BB962C8B-B14F-4D97-AF65-F5344CB8AC3E}">
        <p14:creationId xmlns:p14="http://schemas.microsoft.com/office/powerpoint/2010/main" val="1882280502"/>
      </p:ext>
    </p:extLst>
  </p:cSld>
  <p:clrMapOvr>
    <a:masterClrMapping/>
  </p:clrMapOvr>
  <p:transition spd="med"/>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smtClean="0"/>
              <a:t>TS 11998</a:t>
            </a:r>
            <a:endParaRPr lang="tr-TR" dirty="0"/>
          </a:p>
        </p:txBody>
      </p:sp>
      <p:sp>
        <p:nvSpPr>
          <p:cNvPr id="3" name="İçerik Yer Tutucusu 2"/>
          <p:cNvSpPr>
            <a:spLocks noGrp="1"/>
          </p:cNvSpPr>
          <p:nvPr>
            <p:ph idx="1"/>
          </p:nvPr>
        </p:nvSpPr>
        <p:spPr/>
        <p:txBody>
          <a:bodyPr/>
          <a:lstStyle/>
          <a:p>
            <a:r>
              <a:rPr lang="tr-TR" sz="1400" b="1" dirty="0"/>
              <a:t>1 -  SINIFLANDIRMA VE ÖZELLİKLER</a:t>
            </a:r>
          </a:p>
          <a:p>
            <a:r>
              <a:rPr lang="tr-TR" sz="1400" b="1" dirty="0"/>
              <a:t> </a:t>
            </a:r>
            <a:endParaRPr lang="tr-TR" sz="1400" dirty="0"/>
          </a:p>
          <a:p>
            <a:r>
              <a:rPr lang="tr-TR" sz="1400" b="1" dirty="0"/>
              <a:t>1.1 - SINIFLANDIRMA</a:t>
            </a:r>
          </a:p>
          <a:p>
            <a:r>
              <a:rPr lang="tr-TR" sz="1400" b="1" dirty="0"/>
              <a:t> </a:t>
            </a:r>
            <a:endParaRPr lang="tr-TR" sz="1400" dirty="0"/>
          </a:p>
          <a:p>
            <a:r>
              <a:rPr lang="tr-TR" sz="1400" b="1" dirty="0"/>
              <a:t>1.1.1 - Sınıflar</a:t>
            </a:r>
          </a:p>
          <a:p>
            <a:r>
              <a:rPr lang="tr-TR" sz="1400" dirty="0"/>
              <a:t>Mısır cipsi, bir </a:t>
            </a:r>
            <a:r>
              <a:rPr lang="tr-TR" sz="1400" dirty="0" smtClean="0"/>
              <a:t>sınıftır.</a:t>
            </a:r>
          </a:p>
          <a:p>
            <a:r>
              <a:rPr lang="tr-TR" sz="1400" b="1" dirty="0"/>
              <a:t>1.1.2 - Çeşitler</a:t>
            </a:r>
          </a:p>
          <a:p>
            <a:r>
              <a:rPr lang="tr-TR" sz="1400" dirty="0"/>
              <a:t>Mısır cipsi, çeşni maddeleri ihtiva edip etmediğine göre;</a:t>
            </a:r>
          </a:p>
          <a:p>
            <a:pPr lvl="0"/>
            <a:r>
              <a:rPr lang="tr-TR" sz="1400" dirty="0"/>
              <a:t>Sade,</a:t>
            </a:r>
          </a:p>
          <a:p>
            <a:pPr lvl="0"/>
            <a:r>
              <a:rPr lang="tr-TR" sz="1400" dirty="0"/>
              <a:t>Peynirli,</a:t>
            </a:r>
          </a:p>
          <a:p>
            <a:pPr lvl="0"/>
            <a:r>
              <a:rPr lang="tr-TR" sz="1400" dirty="0"/>
              <a:t>Baharatlı,</a:t>
            </a:r>
          </a:p>
          <a:p>
            <a:pPr lvl="0"/>
            <a:r>
              <a:rPr lang="tr-TR" sz="1400" dirty="0"/>
              <a:t>Aromalı,</a:t>
            </a:r>
          </a:p>
          <a:p>
            <a:pPr lvl="0"/>
            <a:r>
              <a:rPr lang="tr-TR" sz="1400" dirty="0"/>
              <a:t>Sebzeli</a:t>
            </a:r>
          </a:p>
          <a:p>
            <a:pPr lvl="0"/>
            <a:r>
              <a:rPr lang="tr-TR" sz="1400" dirty="0"/>
              <a:t>Etli</a:t>
            </a:r>
          </a:p>
          <a:p>
            <a:r>
              <a:rPr lang="tr-TR" sz="1400" dirty="0"/>
              <a:t>vb. çeşitlere ayrılır. Diğer çeşitler çeşni maddesinin adı ile aynıdır.</a:t>
            </a:r>
          </a:p>
          <a:p>
            <a:endParaRPr lang="tr-TR" sz="1400" dirty="0"/>
          </a:p>
        </p:txBody>
      </p:sp>
      <p:sp>
        <p:nvSpPr>
          <p:cNvPr id="4" name="Veri Yer Tutucusu 3"/>
          <p:cNvSpPr>
            <a:spLocks noGrp="1"/>
          </p:cNvSpPr>
          <p:nvPr>
            <p:ph type="dt" sz="half" idx="10"/>
          </p:nvPr>
        </p:nvSpPr>
        <p:spPr/>
        <p:txBody>
          <a:bodyPr/>
          <a:lstStyle/>
          <a:p>
            <a:pPr>
              <a:defRPr/>
            </a:pPr>
            <a:endParaRPr lang="tr-TR" smtClean="0"/>
          </a:p>
          <a:p>
            <a:pPr>
              <a:defRPr/>
            </a:pPr>
            <a:r>
              <a:rPr lang="tr-TR" smtClean="0"/>
              <a:t>www.tse.org.tr</a:t>
            </a:r>
            <a:endParaRPr lang="tr-TR"/>
          </a:p>
        </p:txBody>
      </p:sp>
      <p:sp>
        <p:nvSpPr>
          <p:cNvPr id="5" name="Slayt Numarası Yer Tutucusu 4"/>
          <p:cNvSpPr>
            <a:spLocks noGrp="1"/>
          </p:cNvSpPr>
          <p:nvPr>
            <p:ph type="sldNum" sz="quarter" idx="11"/>
          </p:nvPr>
        </p:nvSpPr>
        <p:spPr/>
        <p:txBody>
          <a:bodyPr/>
          <a:lstStyle/>
          <a:p>
            <a:pPr>
              <a:defRPr/>
            </a:pPr>
            <a:fld id="{E4956B44-24E2-44A3-AD7C-51E7F9E99F00}" type="slidenum">
              <a:rPr lang="tr-TR" altLang="tr-TR" smtClean="0"/>
              <a:pPr>
                <a:defRPr/>
              </a:pPr>
              <a:t>32</a:t>
            </a:fld>
            <a:endParaRPr lang="tr-TR" altLang="tr-TR"/>
          </a:p>
        </p:txBody>
      </p:sp>
    </p:spTree>
    <p:extLst>
      <p:ext uri="{BB962C8B-B14F-4D97-AF65-F5344CB8AC3E}">
        <p14:creationId xmlns:p14="http://schemas.microsoft.com/office/powerpoint/2010/main" val="1223954443"/>
      </p:ext>
    </p:extLst>
  </p:cSld>
  <p:clrMapOvr>
    <a:masterClrMapping/>
  </p:clrMapOvr>
  <p:transition spd="med"/>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smtClean="0"/>
              <a:t>TS 11998</a:t>
            </a:r>
            <a:endParaRPr lang="tr-TR" dirty="0"/>
          </a:p>
        </p:txBody>
      </p:sp>
      <p:sp>
        <p:nvSpPr>
          <p:cNvPr id="3" name="İçerik Yer Tutucusu 2"/>
          <p:cNvSpPr>
            <a:spLocks noGrp="1"/>
          </p:cNvSpPr>
          <p:nvPr>
            <p:ph idx="1"/>
          </p:nvPr>
        </p:nvSpPr>
        <p:spPr/>
        <p:txBody>
          <a:bodyPr/>
          <a:lstStyle/>
          <a:p>
            <a:r>
              <a:rPr lang="tr-TR" sz="1400" b="1" dirty="0"/>
              <a:t>1.2 - ÖZELLİKLER</a:t>
            </a:r>
          </a:p>
          <a:p>
            <a:r>
              <a:rPr lang="tr-TR" sz="1400" b="1" dirty="0"/>
              <a:t> </a:t>
            </a:r>
            <a:endParaRPr lang="tr-TR" sz="1400" dirty="0"/>
          </a:p>
          <a:p>
            <a:r>
              <a:rPr lang="tr-TR" sz="1400" b="1" dirty="0"/>
              <a:t>1.2.1 - Duyu Özellikleri</a:t>
            </a:r>
          </a:p>
          <a:p>
            <a:r>
              <a:rPr lang="tr-TR" sz="1400" dirty="0"/>
              <a:t>Mısır cipsinin duyu özellikleri Çizelge  1’de verildiği gibi olmalıdır.</a:t>
            </a:r>
          </a:p>
          <a:p>
            <a:r>
              <a:rPr lang="tr-TR" sz="1400" b="1" dirty="0"/>
              <a:t> </a:t>
            </a:r>
            <a:endParaRPr lang="tr-TR" sz="1400" dirty="0"/>
          </a:p>
          <a:p>
            <a:r>
              <a:rPr lang="tr-TR" sz="1400" b="1" dirty="0"/>
              <a:t>ÇİZELGE 1 -</a:t>
            </a:r>
            <a:r>
              <a:rPr lang="tr-TR" sz="1400" dirty="0"/>
              <a:t> Mısır Cipsinin Duyu Özellikleri</a:t>
            </a:r>
          </a:p>
          <a:p>
            <a:r>
              <a:rPr lang="tr-TR" sz="1400" dirty="0"/>
              <a:t> </a:t>
            </a:r>
          </a:p>
          <a:p>
            <a:endParaRPr lang="tr-TR" dirty="0"/>
          </a:p>
        </p:txBody>
      </p:sp>
      <p:sp>
        <p:nvSpPr>
          <p:cNvPr id="4" name="Veri Yer Tutucusu 3"/>
          <p:cNvSpPr>
            <a:spLocks noGrp="1"/>
          </p:cNvSpPr>
          <p:nvPr>
            <p:ph type="dt" sz="half" idx="10"/>
          </p:nvPr>
        </p:nvSpPr>
        <p:spPr/>
        <p:txBody>
          <a:bodyPr/>
          <a:lstStyle/>
          <a:p>
            <a:pPr>
              <a:defRPr/>
            </a:pPr>
            <a:endParaRPr lang="tr-TR" smtClean="0"/>
          </a:p>
          <a:p>
            <a:pPr>
              <a:defRPr/>
            </a:pPr>
            <a:r>
              <a:rPr lang="tr-TR" smtClean="0"/>
              <a:t>www.tse.org.tr</a:t>
            </a:r>
            <a:endParaRPr lang="tr-TR"/>
          </a:p>
        </p:txBody>
      </p:sp>
      <p:sp>
        <p:nvSpPr>
          <p:cNvPr id="5" name="Slayt Numarası Yer Tutucusu 4"/>
          <p:cNvSpPr>
            <a:spLocks noGrp="1"/>
          </p:cNvSpPr>
          <p:nvPr>
            <p:ph type="sldNum" sz="quarter" idx="11"/>
          </p:nvPr>
        </p:nvSpPr>
        <p:spPr/>
        <p:txBody>
          <a:bodyPr/>
          <a:lstStyle/>
          <a:p>
            <a:pPr>
              <a:defRPr/>
            </a:pPr>
            <a:fld id="{E4956B44-24E2-44A3-AD7C-51E7F9E99F00}" type="slidenum">
              <a:rPr lang="tr-TR" altLang="tr-TR" smtClean="0"/>
              <a:pPr>
                <a:defRPr/>
              </a:pPr>
              <a:t>33</a:t>
            </a:fld>
            <a:endParaRPr lang="tr-TR" altLang="tr-TR"/>
          </a:p>
        </p:txBody>
      </p:sp>
      <p:graphicFrame>
        <p:nvGraphicFramePr>
          <p:cNvPr id="9" name="Tablo 8"/>
          <p:cNvGraphicFramePr>
            <a:graphicFrameLocks noGrp="1"/>
          </p:cNvGraphicFramePr>
          <p:nvPr>
            <p:extLst>
              <p:ext uri="{D42A27DB-BD31-4B8C-83A1-F6EECF244321}">
                <p14:modId xmlns:p14="http://schemas.microsoft.com/office/powerpoint/2010/main" val="1801097831"/>
              </p:ext>
            </p:extLst>
          </p:nvPr>
        </p:nvGraphicFramePr>
        <p:xfrm>
          <a:off x="1331641" y="3443287"/>
          <a:ext cx="5299982" cy="1734960"/>
        </p:xfrm>
        <a:graphic>
          <a:graphicData uri="http://schemas.openxmlformats.org/drawingml/2006/table">
            <a:tbl>
              <a:tblPr/>
              <a:tblGrid>
                <a:gridCol w="1246766"/>
                <a:gridCol w="4053216"/>
              </a:tblGrid>
              <a:tr h="261648">
                <a:tc>
                  <a:txBody>
                    <a:bodyPr/>
                    <a:lstStyle/>
                    <a:p>
                      <a:pPr algn="ctr">
                        <a:spcAft>
                          <a:spcPts val="0"/>
                        </a:spcAft>
                      </a:pPr>
                      <a:r>
                        <a:rPr lang="tr-TR" sz="1400" dirty="0">
                          <a:effectLst/>
                          <a:latin typeface="Arial" panose="020B0604020202020204" pitchFamily="34" charset="0"/>
                          <a:ea typeface="Times New Roman" panose="02020603050405020304" pitchFamily="18" charset="0"/>
                          <a:cs typeface="Times New Roman" panose="02020603050405020304" pitchFamily="18" charset="0"/>
                        </a:rPr>
                        <a:t>Özellikler</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tr-TR" sz="1400" dirty="0">
                          <a:effectLst/>
                          <a:latin typeface="Arial" panose="020B0604020202020204" pitchFamily="34" charset="0"/>
                          <a:ea typeface="Times New Roman" panose="02020603050405020304" pitchFamily="18" charset="0"/>
                          <a:cs typeface="Times New Roman" panose="02020603050405020304" pitchFamily="18" charset="0"/>
                        </a:rPr>
                        <a:t>Değerler</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61648">
                <a:tc>
                  <a:txBody>
                    <a:bodyPr/>
                    <a:lstStyle/>
                    <a:p>
                      <a:pPr algn="just">
                        <a:spcAft>
                          <a:spcPts val="0"/>
                        </a:spcAft>
                      </a:pPr>
                      <a:r>
                        <a:rPr lang="tr-TR" sz="1400">
                          <a:effectLst/>
                          <a:latin typeface="Arial" panose="020B0604020202020204" pitchFamily="34" charset="0"/>
                          <a:ea typeface="Times New Roman" panose="02020603050405020304" pitchFamily="18" charset="0"/>
                          <a:cs typeface="Times New Roman" panose="02020603050405020304" pitchFamily="18" charset="0"/>
                        </a:rPr>
                        <a:t>Görünüş</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just">
                        <a:spcAft>
                          <a:spcPts val="0"/>
                        </a:spcAft>
                      </a:pPr>
                      <a:r>
                        <a:rPr lang="tr-TR" sz="1400" dirty="0">
                          <a:effectLst/>
                          <a:latin typeface="Arial" panose="020B0604020202020204" pitchFamily="34" charset="0"/>
                          <a:ea typeface="Times New Roman" panose="02020603050405020304" pitchFamily="18" charset="0"/>
                          <a:cs typeface="Times New Roman" panose="02020603050405020304" pitchFamily="18" charset="0"/>
                        </a:rPr>
                        <a:t>-</a:t>
                      </a:r>
                      <a:r>
                        <a:rPr lang="tr-TR" sz="1400" b="1" dirty="0">
                          <a:effectLst/>
                          <a:latin typeface="Arial" panose="020B0604020202020204" pitchFamily="34" charset="0"/>
                          <a:ea typeface="Times New Roman" panose="02020603050405020304" pitchFamily="18" charset="0"/>
                          <a:cs typeface="Times New Roman" panose="02020603050405020304" pitchFamily="18" charset="0"/>
                        </a:rPr>
                        <a:t> </a:t>
                      </a:r>
                      <a:r>
                        <a:rPr lang="tr-TR" sz="1400" dirty="0">
                          <a:effectLst/>
                          <a:latin typeface="Arial" panose="020B0604020202020204" pitchFamily="34" charset="0"/>
                          <a:ea typeface="Times New Roman" panose="02020603050405020304" pitchFamily="18" charset="0"/>
                          <a:cs typeface="Times New Roman" panose="02020603050405020304" pitchFamily="18" charset="0"/>
                        </a:rPr>
                        <a:t>Kendine has renk ve görünüşte olmalı, kızarmamış</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261648">
                <a:tc>
                  <a:txBody>
                    <a:bodyPr/>
                    <a:lstStyle/>
                    <a:p>
                      <a:pPr algn="just">
                        <a:spcAft>
                          <a:spcPts val="0"/>
                        </a:spcAft>
                      </a:pPr>
                      <a:r>
                        <a:rPr lang="tr-TR" sz="1400" b="1" dirty="0">
                          <a:effectLst/>
                          <a:latin typeface="Arial" panose="020B0604020202020204" pitchFamily="34" charset="0"/>
                          <a:ea typeface="Times New Roman" panose="02020603050405020304" pitchFamily="18" charset="0"/>
                          <a:cs typeface="Times New Roman" panose="02020603050405020304" pitchFamily="18" charset="0"/>
                        </a:rPr>
                        <a:t> </a:t>
                      </a:r>
                      <a:endParaRPr lang="tr-TR" sz="14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just">
                        <a:spcAft>
                          <a:spcPts val="0"/>
                        </a:spcAft>
                      </a:pPr>
                      <a:r>
                        <a:rPr lang="tr-TR" sz="1400" b="1" dirty="0">
                          <a:effectLst/>
                          <a:latin typeface="Arial" panose="020B0604020202020204" pitchFamily="34" charset="0"/>
                          <a:ea typeface="Times New Roman" panose="02020603050405020304" pitchFamily="18" charset="0"/>
                          <a:cs typeface="Times New Roman" panose="02020603050405020304" pitchFamily="18" charset="0"/>
                        </a:rPr>
                        <a:t>   </a:t>
                      </a:r>
                      <a:r>
                        <a:rPr lang="tr-TR" sz="1400" dirty="0">
                          <a:effectLst/>
                          <a:latin typeface="Arial" panose="020B0604020202020204" pitchFamily="34" charset="0"/>
                          <a:ea typeface="Times New Roman" panose="02020603050405020304" pitchFamily="18" charset="0"/>
                          <a:cs typeface="Times New Roman" panose="02020603050405020304" pitchFamily="18" charset="0"/>
                        </a:rPr>
                        <a:t>veya yanık olmamalı</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r>
              <a:tr h="261648">
                <a:tc>
                  <a:txBody>
                    <a:bodyPr/>
                    <a:lstStyle/>
                    <a:p>
                      <a:pPr algn="just">
                        <a:spcAft>
                          <a:spcPts val="0"/>
                        </a:spcAft>
                      </a:pPr>
                      <a:r>
                        <a:rPr lang="tr-TR" sz="1400">
                          <a:effectLst/>
                          <a:latin typeface="Arial" panose="020B0604020202020204" pitchFamily="34" charset="0"/>
                          <a:ea typeface="Times New Roman" panose="02020603050405020304" pitchFamily="18" charset="0"/>
                          <a:cs typeface="Times New Roman" panose="02020603050405020304" pitchFamily="18" charset="0"/>
                        </a:rPr>
                        <a:t>Kirlenmiş</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just">
                        <a:spcAft>
                          <a:spcPts val="0"/>
                        </a:spcAft>
                      </a:pPr>
                      <a:r>
                        <a:rPr lang="tr-TR" sz="1400" dirty="0">
                          <a:effectLst/>
                          <a:latin typeface="Arial" panose="020B0604020202020204" pitchFamily="34" charset="0"/>
                          <a:ea typeface="Times New Roman" panose="02020603050405020304" pitchFamily="18" charset="0"/>
                          <a:cs typeface="Times New Roman" panose="02020603050405020304" pitchFamily="18" charset="0"/>
                        </a:rPr>
                        <a:t>- Küflü, kurtlu, böcek ve zararlılarca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r>
              <a:tr h="261648">
                <a:tc>
                  <a:txBody>
                    <a:bodyPr/>
                    <a:lstStyle/>
                    <a:p>
                      <a:pPr algn="just">
                        <a:spcAft>
                          <a:spcPts val="0"/>
                        </a:spcAft>
                      </a:pPr>
                      <a:r>
                        <a:rPr lang="tr-TR" sz="1400" b="1">
                          <a:effectLst/>
                          <a:latin typeface="Arial" panose="020B0604020202020204" pitchFamily="34" charset="0"/>
                          <a:ea typeface="Times New Roman" panose="02020603050405020304" pitchFamily="18" charset="0"/>
                          <a:cs typeface="Times New Roman" panose="02020603050405020304" pitchFamily="18" charset="0"/>
                        </a:rPr>
                        <a:t> </a:t>
                      </a:r>
                      <a:endParaRPr lang="tr-TR" sz="14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just">
                        <a:spcAft>
                          <a:spcPts val="0"/>
                        </a:spcAft>
                      </a:pPr>
                      <a:r>
                        <a:rPr lang="tr-TR" sz="1400" b="1" dirty="0">
                          <a:effectLst/>
                          <a:latin typeface="Arial" panose="020B0604020202020204" pitchFamily="34" charset="0"/>
                          <a:ea typeface="Times New Roman" panose="02020603050405020304" pitchFamily="18" charset="0"/>
                          <a:cs typeface="Times New Roman" panose="02020603050405020304" pitchFamily="18" charset="0"/>
                        </a:rPr>
                        <a:t>  </a:t>
                      </a:r>
                      <a:r>
                        <a:rPr lang="tr-TR" sz="1400" dirty="0">
                          <a:effectLst/>
                          <a:latin typeface="Arial" panose="020B0604020202020204" pitchFamily="34" charset="0"/>
                          <a:ea typeface="Times New Roman" panose="02020603050405020304" pitchFamily="18" charset="0"/>
                          <a:cs typeface="Times New Roman" panose="02020603050405020304" pitchFamily="18" charset="0"/>
                        </a:rPr>
                        <a:t>yenmiş olmamalı</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r>
              <a:tr h="261648">
                <a:tc>
                  <a:txBody>
                    <a:bodyPr/>
                    <a:lstStyle/>
                    <a:p>
                      <a:pPr algn="just">
                        <a:spcAft>
                          <a:spcPts val="0"/>
                        </a:spcAft>
                      </a:pPr>
                      <a:r>
                        <a:rPr lang="tr-TR" sz="1400" dirty="0">
                          <a:effectLst/>
                          <a:latin typeface="Arial" panose="020B0604020202020204" pitchFamily="34" charset="0"/>
                          <a:ea typeface="Times New Roman" panose="02020603050405020304" pitchFamily="18" charset="0"/>
                          <a:cs typeface="Times New Roman" panose="02020603050405020304" pitchFamily="18" charset="0"/>
                        </a:rPr>
                        <a:t>Tat ve koku</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just">
                        <a:spcAft>
                          <a:spcPts val="0"/>
                        </a:spcAft>
                      </a:pPr>
                      <a:r>
                        <a:rPr lang="tr-TR" sz="1400" dirty="0">
                          <a:effectLst/>
                          <a:latin typeface="Arial" panose="020B0604020202020204" pitchFamily="34" charset="0"/>
                          <a:ea typeface="Times New Roman" panose="02020603050405020304" pitchFamily="18" charset="0"/>
                          <a:cs typeface="Times New Roman" panose="02020603050405020304" pitchFamily="18" charset="0"/>
                        </a:rPr>
                        <a:t>- Çeşidine mahsus koku ve </a:t>
                      </a:r>
                      <a:r>
                        <a:rPr lang="tr-TR" sz="1400" dirty="0" err="1">
                          <a:effectLst/>
                          <a:latin typeface="Arial" panose="020B0604020202020204" pitchFamily="34" charset="0"/>
                          <a:ea typeface="Times New Roman" panose="02020603050405020304" pitchFamily="18" charset="0"/>
                          <a:cs typeface="Times New Roman" panose="02020603050405020304" pitchFamily="18" charset="0"/>
                        </a:rPr>
                        <a:t>tatda</a:t>
                      </a:r>
                      <a:r>
                        <a:rPr lang="tr-TR" sz="1400" dirty="0">
                          <a:effectLst/>
                          <a:latin typeface="Arial" panose="020B0604020202020204" pitchFamily="34" charset="0"/>
                          <a:ea typeface="Times New Roman" panose="02020603050405020304" pitchFamily="18" charset="0"/>
                          <a:cs typeface="Times New Roman" panose="02020603050405020304" pitchFamily="18" charset="0"/>
                        </a:rPr>
                        <a:t> olmalı</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3779213481"/>
      </p:ext>
    </p:extLst>
  </p:cSld>
  <p:clrMapOvr>
    <a:masterClrMapping/>
  </p:clrMapOvr>
  <p:transition spd="med"/>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smtClean="0"/>
              <a:t>TS 11998</a:t>
            </a:r>
            <a:endParaRPr lang="tr-TR" dirty="0"/>
          </a:p>
        </p:txBody>
      </p:sp>
      <p:sp>
        <p:nvSpPr>
          <p:cNvPr id="3" name="İçerik Yer Tutucusu 2"/>
          <p:cNvSpPr>
            <a:spLocks noGrp="1"/>
          </p:cNvSpPr>
          <p:nvPr>
            <p:ph idx="1"/>
          </p:nvPr>
        </p:nvSpPr>
        <p:spPr/>
        <p:txBody>
          <a:bodyPr/>
          <a:lstStyle/>
          <a:p>
            <a:r>
              <a:rPr lang="tr-TR" sz="1400" b="1" dirty="0"/>
              <a:t>1.2.2 - Fiziki Özellikler</a:t>
            </a:r>
          </a:p>
          <a:p>
            <a:r>
              <a:rPr lang="tr-TR" sz="1400" dirty="0"/>
              <a:t>Mısır cipsinin fiziki özellikleri Çizelge 2’de verilen değerlere uygun olmalıdır.</a:t>
            </a:r>
          </a:p>
          <a:p>
            <a:r>
              <a:rPr lang="tr-TR" sz="1400" dirty="0"/>
              <a:t> </a:t>
            </a:r>
          </a:p>
          <a:p>
            <a:r>
              <a:rPr lang="tr-TR" sz="1400" b="1" dirty="0"/>
              <a:t>ÇİZELGE 2 -</a:t>
            </a:r>
            <a:r>
              <a:rPr lang="tr-TR" sz="1400" dirty="0"/>
              <a:t> Mısır Cipsinin Fiziki Özellikleri</a:t>
            </a:r>
          </a:p>
          <a:p>
            <a:pPr marL="0" indent="0">
              <a:buNone/>
            </a:pPr>
            <a:endParaRPr lang="tr-TR" dirty="0"/>
          </a:p>
        </p:txBody>
      </p:sp>
      <p:sp>
        <p:nvSpPr>
          <p:cNvPr id="4" name="Veri Yer Tutucusu 3"/>
          <p:cNvSpPr>
            <a:spLocks noGrp="1"/>
          </p:cNvSpPr>
          <p:nvPr>
            <p:ph type="dt" sz="half" idx="10"/>
          </p:nvPr>
        </p:nvSpPr>
        <p:spPr/>
        <p:txBody>
          <a:bodyPr/>
          <a:lstStyle/>
          <a:p>
            <a:pPr>
              <a:defRPr/>
            </a:pPr>
            <a:endParaRPr lang="tr-TR" smtClean="0"/>
          </a:p>
          <a:p>
            <a:pPr>
              <a:defRPr/>
            </a:pPr>
            <a:r>
              <a:rPr lang="tr-TR" smtClean="0"/>
              <a:t>www.tse.org.tr</a:t>
            </a:r>
            <a:endParaRPr lang="tr-TR"/>
          </a:p>
        </p:txBody>
      </p:sp>
      <p:sp>
        <p:nvSpPr>
          <p:cNvPr id="5" name="Slayt Numarası Yer Tutucusu 4"/>
          <p:cNvSpPr>
            <a:spLocks noGrp="1"/>
          </p:cNvSpPr>
          <p:nvPr>
            <p:ph type="sldNum" sz="quarter" idx="11"/>
          </p:nvPr>
        </p:nvSpPr>
        <p:spPr/>
        <p:txBody>
          <a:bodyPr/>
          <a:lstStyle/>
          <a:p>
            <a:pPr>
              <a:defRPr/>
            </a:pPr>
            <a:fld id="{E4956B44-24E2-44A3-AD7C-51E7F9E99F00}" type="slidenum">
              <a:rPr lang="tr-TR" altLang="tr-TR" smtClean="0"/>
              <a:pPr>
                <a:defRPr/>
              </a:pPr>
              <a:t>34</a:t>
            </a:fld>
            <a:endParaRPr lang="tr-TR" altLang="tr-TR"/>
          </a:p>
        </p:txBody>
      </p:sp>
      <p:graphicFrame>
        <p:nvGraphicFramePr>
          <p:cNvPr id="9" name="Tablo 8"/>
          <p:cNvGraphicFramePr>
            <a:graphicFrameLocks noGrp="1"/>
          </p:cNvGraphicFramePr>
          <p:nvPr>
            <p:extLst>
              <p:ext uri="{D42A27DB-BD31-4B8C-83A1-F6EECF244321}">
                <p14:modId xmlns:p14="http://schemas.microsoft.com/office/powerpoint/2010/main" val="349363367"/>
              </p:ext>
            </p:extLst>
          </p:nvPr>
        </p:nvGraphicFramePr>
        <p:xfrm>
          <a:off x="2195736" y="3417887"/>
          <a:ext cx="4608512" cy="1493520"/>
        </p:xfrm>
        <a:graphic>
          <a:graphicData uri="http://schemas.openxmlformats.org/drawingml/2006/table">
            <a:tbl>
              <a:tblPr/>
              <a:tblGrid>
                <a:gridCol w="3795245"/>
                <a:gridCol w="813267"/>
              </a:tblGrid>
              <a:tr h="0">
                <a:tc>
                  <a:txBody>
                    <a:bodyPr/>
                    <a:lstStyle/>
                    <a:p>
                      <a:pPr algn="ctr">
                        <a:spcAft>
                          <a:spcPts val="0"/>
                        </a:spcAft>
                      </a:pPr>
                      <a:r>
                        <a:rPr lang="tr-TR" sz="1400" dirty="0">
                          <a:effectLst/>
                          <a:latin typeface="Arial" panose="020B0604020202020204" pitchFamily="34" charset="0"/>
                          <a:ea typeface="Times New Roman" panose="02020603050405020304" pitchFamily="18" charset="0"/>
                          <a:cs typeface="Times New Roman" panose="02020603050405020304" pitchFamily="18" charset="0"/>
                        </a:rPr>
                        <a:t>Özellikler</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tr-TR" sz="1400">
                          <a:effectLst/>
                          <a:latin typeface="Arial" panose="020B0604020202020204" pitchFamily="34" charset="0"/>
                          <a:ea typeface="Times New Roman" panose="02020603050405020304" pitchFamily="18" charset="0"/>
                          <a:cs typeface="Times New Roman" panose="02020603050405020304" pitchFamily="18" charset="0"/>
                        </a:rPr>
                        <a:t>Sınırlar</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just">
                        <a:spcAft>
                          <a:spcPts val="0"/>
                        </a:spcAft>
                      </a:pPr>
                      <a:r>
                        <a:rPr lang="tr-TR" sz="1400" b="1" dirty="0">
                          <a:effectLst/>
                          <a:latin typeface="Arial" panose="020B0604020202020204" pitchFamily="34" charset="0"/>
                          <a:ea typeface="Times New Roman" panose="02020603050405020304" pitchFamily="18" charset="0"/>
                          <a:cs typeface="Times New Roman" panose="02020603050405020304" pitchFamily="18" charset="0"/>
                        </a:rPr>
                        <a:t>- </a:t>
                      </a:r>
                      <a:r>
                        <a:rPr lang="tr-TR" sz="1400" dirty="0">
                          <a:effectLst/>
                          <a:latin typeface="Arial" panose="020B0604020202020204" pitchFamily="34" charset="0"/>
                          <a:ea typeface="Times New Roman" panose="02020603050405020304" pitchFamily="18" charset="0"/>
                          <a:cs typeface="Times New Roman" panose="02020603050405020304" pitchFamily="18" charset="0"/>
                        </a:rPr>
                        <a:t>Kusurlu mısır cipsi</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a:spcAft>
                          <a:spcPts val="0"/>
                        </a:spcAft>
                      </a:pPr>
                      <a:r>
                        <a:rPr lang="tr-TR" sz="1400" b="1">
                          <a:effectLst/>
                          <a:latin typeface="Arial" panose="020B0604020202020204" pitchFamily="34" charset="0"/>
                          <a:ea typeface="Times New Roman" panose="02020603050405020304" pitchFamily="18" charset="0"/>
                          <a:cs typeface="Times New Roman" panose="02020603050405020304" pitchFamily="18" charset="0"/>
                        </a:rPr>
                        <a:t> </a:t>
                      </a:r>
                      <a:endParaRPr lang="tr-TR" sz="14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0">
                <a:tc>
                  <a:txBody>
                    <a:bodyPr/>
                    <a:lstStyle/>
                    <a:p>
                      <a:pPr algn="just">
                        <a:spcAft>
                          <a:spcPts val="0"/>
                        </a:spcAft>
                      </a:pPr>
                      <a:r>
                        <a:rPr lang="tr-TR" sz="1400" b="1" dirty="0">
                          <a:effectLst/>
                          <a:latin typeface="Arial" panose="020B0604020202020204" pitchFamily="34" charset="0"/>
                          <a:ea typeface="Times New Roman" panose="02020603050405020304" pitchFamily="18" charset="0"/>
                          <a:cs typeface="Times New Roman" panose="02020603050405020304" pitchFamily="18" charset="0"/>
                        </a:rPr>
                        <a:t>  </a:t>
                      </a:r>
                      <a:r>
                        <a:rPr lang="tr-TR" sz="1400" dirty="0">
                          <a:effectLst/>
                          <a:latin typeface="Arial" panose="020B0604020202020204" pitchFamily="34" charset="0"/>
                          <a:ea typeface="Times New Roman" panose="02020603050405020304" pitchFamily="18" charset="0"/>
                          <a:cs typeface="Times New Roman" panose="02020603050405020304" pitchFamily="18" charset="0"/>
                        </a:rPr>
                        <a:t>miktarı</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a:spcAft>
                          <a:spcPts val="0"/>
                        </a:spcAft>
                      </a:pPr>
                      <a:r>
                        <a:rPr lang="tr-TR" sz="1400" b="1">
                          <a:effectLst/>
                          <a:latin typeface="Arial" panose="020B0604020202020204" pitchFamily="34" charset="0"/>
                          <a:ea typeface="Times New Roman" panose="02020603050405020304" pitchFamily="18" charset="0"/>
                          <a:cs typeface="Times New Roman" panose="02020603050405020304" pitchFamily="18" charset="0"/>
                        </a:rPr>
                        <a:t> </a:t>
                      </a:r>
                      <a:endParaRPr lang="tr-TR" sz="14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r>
              <a:tr h="0">
                <a:tc>
                  <a:txBody>
                    <a:bodyPr/>
                    <a:lstStyle/>
                    <a:p>
                      <a:pPr algn="just">
                        <a:spcAft>
                          <a:spcPts val="0"/>
                        </a:spcAft>
                      </a:pPr>
                      <a:r>
                        <a:rPr lang="tr-TR" sz="1400" b="1" dirty="0">
                          <a:effectLst/>
                          <a:latin typeface="Arial" panose="020B0604020202020204" pitchFamily="34" charset="0"/>
                          <a:ea typeface="Times New Roman" panose="02020603050405020304" pitchFamily="18" charset="0"/>
                          <a:cs typeface="Times New Roman" panose="02020603050405020304" pitchFamily="18" charset="0"/>
                        </a:rPr>
                        <a:t>  </a:t>
                      </a:r>
                      <a:r>
                        <a:rPr lang="tr-TR" sz="1400" dirty="0">
                          <a:effectLst/>
                          <a:latin typeface="Arial" panose="020B0604020202020204" pitchFamily="34" charset="0"/>
                          <a:ea typeface="Times New Roman" panose="02020603050405020304" pitchFamily="18" charset="0"/>
                          <a:cs typeface="Times New Roman" panose="02020603050405020304" pitchFamily="18" charset="0"/>
                        </a:rPr>
                        <a:t>%, (m/m) en çok</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a:spcAft>
                          <a:spcPts val="0"/>
                        </a:spcAft>
                      </a:pPr>
                      <a:r>
                        <a:rPr lang="tr-TR" sz="1400">
                          <a:effectLst/>
                          <a:latin typeface="Arial" panose="020B0604020202020204" pitchFamily="34" charset="0"/>
                          <a:ea typeface="Times New Roman" panose="02020603050405020304" pitchFamily="18" charset="0"/>
                          <a:cs typeface="Times New Roman" panose="02020603050405020304" pitchFamily="18" charset="0"/>
                        </a:rPr>
                        <a:t>5</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r>
              <a:tr h="0">
                <a:tc>
                  <a:txBody>
                    <a:bodyPr/>
                    <a:lstStyle/>
                    <a:p>
                      <a:pPr algn="just">
                        <a:spcAft>
                          <a:spcPts val="0"/>
                        </a:spcAft>
                      </a:pPr>
                      <a:r>
                        <a:rPr lang="tr-TR" sz="1400" dirty="0">
                          <a:effectLst/>
                          <a:latin typeface="Arial" panose="020B0604020202020204" pitchFamily="34" charset="0"/>
                          <a:ea typeface="Times New Roman" panose="02020603050405020304" pitchFamily="18" charset="0"/>
                          <a:cs typeface="Times New Roman" panose="02020603050405020304" pitchFamily="18" charset="0"/>
                        </a:rPr>
                        <a:t>- Kırılmış mısır cipsi</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a:spcAft>
                          <a:spcPts val="0"/>
                        </a:spcAft>
                      </a:pPr>
                      <a:r>
                        <a:rPr lang="tr-TR" sz="1400" b="1" dirty="0">
                          <a:effectLst/>
                          <a:latin typeface="Arial" panose="020B0604020202020204" pitchFamily="34" charset="0"/>
                          <a:ea typeface="Times New Roman" panose="02020603050405020304" pitchFamily="18" charset="0"/>
                          <a:cs typeface="Times New Roman" panose="02020603050405020304" pitchFamily="18" charset="0"/>
                        </a:rPr>
                        <a:t> </a:t>
                      </a:r>
                      <a:endParaRPr lang="tr-TR" sz="14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r>
              <a:tr h="0">
                <a:tc>
                  <a:txBody>
                    <a:bodyPr/>
                    <a:lstStyle/>
                    <a:p>
                      <a:pPr algn="just">
                        <a:spcAft>
                          <a:spcPts val="0"/>
                        </a:spcAft>
                      </a:pPr>
                      <a:r>
                        <a:rPr lang="tr-TR" sz="1400">
                          <a:effectLst/>
                          <a:latin typeface="Arial" panose="020B0604020202020204" pitchFamily="34" charset="0"/>
                          <a:ea typeface="Times New Roman" panose="02020603050405020304" pitchFamily="18" charset="0"/>
                          <a:cs typeface="Times New Roman" panose="02020603050405020304" pitchFamily="18" charset="0"/>
                        </a:rPr>
                        <a:t>miktarı</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a:spcAft>
                          <a:spcPts val="0"/>
                        </a:spcAft>
                      </a:pPr>
                      <a:r>
                        <a:rPr lang="tr-TR" sz="1400" dirty="0">
                          <a:effectLst/>
                          <a:latin typeface="Arial" panose="020B0604020202020204" pitchFamily="34" charset="0"/>
                          <a:ea typeface="Times New Roman" panose="02020603050405020304" pitchFamily="18" charset="0"/>
                          <a:cs typeface="Times New Roman" panose="02020603050405020304" pitchFamily="18" charset="0"/>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r>
              <a:tr h="0">
                <a:tc>
                  <a:txBody>
                    <a:bodyPr/>
                    <a:lstStyle/>
                    <a:p>
                      <a:pPr algn="just">
                        <a:spcAft>
                          <a:spcPts val="0"/>
                        </a:spcAft>
                      </a:pPr>
                      <a:r>
                        <a:rPr lang="tr-TR" sz="1400" b="1" dirty="0">
                          <a:effectLst/>
                          <a:latin typeface="Arial" panose="020B0604020202020204" pitchFamily="34" charset="0"/>
                          <a:ea typeface="Times New Roman" panose="02020603050405020304" pitchFamily="18" charset="0"/>
                          <a:cs typeface="Times New Roman" panose="02020603050405020304" pitchFamily="18" charset="0"/>
                        </a:rPr>
                        <a:t>  </a:t>
                      </a:r>
                      <a:r>
                        <a:rPr lang="tr-TR" sz="1400" dirty="0">
                          <a:effectLst/>
                          <a:latin typeface="Arial" panose="020B0604020202020204" pitchFamily="34" charset="0"/>
                          <a:ea typeface="Times New Roman" panose="02020603050405020304" pitchFamily="18" charset="0"/>
                          <a:cs typeface="Times New Roman" panose="02020603050405020304" pitchFamily="18" charset="0"/>
                        </a:rPr>
                        <a:t>%, (m/m), en çok</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a:spcAft>
                          <a:spcPts val="0"/>
                        </a:spcAft>
                      </a:pPr>
                      <a:r>
                        <a:rPr lang="tr-TR" sz="1400" dirty="0">
                          <a:effectLst/>
                          <a:latin typeface="Arial" panose="020B0604020202020204" pitchFamily="34" charset="0"/>
                          <a:ea typeface="Times New Roman" panose="02020603050405020304" pitchFamily="18" charset="0"/>
                          <a:cs typeface="Times New Roman" panose="02020603050405020304" pitchFamily="18" charset="0"/>
                        </a:rPr>
                        <a:t>15</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3510533059"/>
      </p:ext>
    </p:extLst>
  </p:cSld>
  <p:clrMapOvr>
    <a:masterClrMapping/>
  </p:clrMapOvr>
  <p:transition spd="med"/>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smtClean="0"/>
              <a:t>TS 11998</a:t>
            </a:r>
            <a:endParaRPr lang="tr-TR" dirty="0"/>
          </a:p>
        </p:txBody>
      </p:sp>
      <p:sp>
        <p:nvSpPr>
          <p:cNvPr id="3" name="İçerik Yer Tutucusu 2"/>
          <p:cNvSpPr>
            <a:spLocks noGrp="1"/>
          </p:cNvSpPr>
          <p:nvPr>
            <p:ph idx="1"/>
          </p:nvPr>
        </p:nvSpPr>
        <p:spPr/>
        <p:txBody>
          <a:bodyPr/>
          <a:lstStyle/>
          <a:p>
            <a:r>
              <a:rPr lang="tr-TR" sz="1400" b="1" dirty="0"/>
              <a:t>1.2.3 - Kimyevi Özellikler</a:t>
            </a:r>
          </a:p>
          <a:p>
            <a:r>
              <a:rPr lang="tr-TR" sz="1400" dirty="0"/>
              <a:t>Mısır cipsinin kimyevi özellikleri Çizelge 3’de verilen değerlere uygun olmalıdır.</a:t>
            </a:r>
          </a:p>
          <a:p>
            <a:r>
              <a:rPr lang="tr-TR" sz="1400" dirty="0"/>
              <a:t> </a:t>
            </a:r>
          </a:p>
          <a:p>
            <a:r>
              <a:rPr lang="tr-TR" sz="1400" b="1" dirty="0"/>
              <a:t>ÇİZELGE 3 -</a:t>
            </a:r>
            <a:r>
              <a:rPr lang="tr-TR" sz="1400" dirty="0"/>
              <a:t> Mısır Cipsinin Kimyevi Özellikleri</a:t>
            </a:r>
          </a:p>
          <a:p>
            <a:pPr marL="0" indent="0">
              <a:buNone/>
            </a:pPr>
            <a:endParaRPr lang="tr-TR" dirty="0"/>
          </a:p>
        </p:txBody>
      </p:sp>
      <p:sp>
        <p:nvSpPr>
          <p:cNvPr id="4" name="Veri Yer Tutucusu 3"/>
          <p:cNvSpPr>
            <a:spLocks noGrp="1"/>
          </p:cNvSpPr>
          <p:nvPr>
            <p:ph type="dt" sz="half" idx="10"/>
          </p:nvPr>
        </p:nvSpPr>
        <p:spPr/>
        <p:txBody>
          <a:bodyPr/>
          <a:lstStyle/>
          <a:p>
            <a:pPr>
              <a:defRPr/>
            </a:pPr>
            <a:endParaRPr lang="tr-TR" smtClean="0"/>
          </a:p>
          <a:p>
            <a:pPr>
              <a:defRPr/>
            </a:pPr>
            <a:r>
              <a:rPr lang="tr-TR" smtClean="0"/>
              <a:t>www.tse.org.tr</a:t>
            </a:r>
            <a:endParaRPr lang="tr-TR"/>
          </a:p>
        </p:txBody>
      </p:sp>
      <p:sp>
        <p:nvSpPr>
          <p:cNvPr id="5" name="Slayt Numarası Yer Tutucusu 4"/>
          <p:cNvSpPr>
            <a:spLocks noGrp="1"/>
          </p:cNvSpPr>
          <p:nvPr>
            <p:ph type="sldNum" sz="quarter" idx="11"/>
          </p:nvPr>
        </p:nvSpPr>
        <p:spPr/>
        <p:txBody>
          <a:bodyPr/>
          <a:lstStyle/>
          <a:p>
            <a:pPr>
              <a:defRPr/>
            </a:pPr>
            <a:fld id="{E4956B44-24E2-44A3-AD7C-51E7F9E99F00}" type="slidenum">
              <a:rPr lang="tr-TR" altLang="tr-TR" smtClean="0"/>
              <a:pPr>
                <a:defRPr/>
              </a:pPr>
              <a:t>35</a:t>
            </a:fld>
            <a:endParaRPr lang="tr-TR" altLang="tr-TR"/>
          </a:p>
        </p:txBody>
      </p:sp>
      <p:graphicFrame>
        <p:nvGraphicFramePr>
          <p:cNvPr id="6" name="Tablo 5"/>
          <p:cNvGraphicFramePr>
            <a:graphicFrameLocks noGrp="1"/>
          </p:cNvGraphicFramePr>
          <p:nvPr>
            <p:extLst>
              <p:ext uri="{D42A27DB-BD31-4B8C-83A1-F6EECF244321}">
                <p14:modId xmlns:p14="http://schemas.microsoft.com/office/powerpoint/2010/main" val="4058026104"/>
              </p:ext>
            </p:extLst>
          </p:nvPr>
        </p:nvGraphicFramePr>
        <p:xfrm>
          <a:off x="1043608" y="2757487"/>
          <a:ext cx="6480720" cy="3200400"/>
        </p:xfrm>
        <a:graphic>
          <a:graphicData uri="http://schemas.openxmlformats.org/drawingml/2006/table">
            <a:tbl>
              <a:tblPr/>
              <a:tblGrid>
                <a:gridCol w="4266581"/>
                <a:gridCol w="2214139"/>
              </a:tblGrid>
              <a:tr h="0">
                <a:tc>
                  <a:txBody>
                    <a:bodyPr/>
                    <a:lstStyle/>
                    <a:p>
                      <a:pPr algn="ctr">
                        <a:spcAft>
                          <a:spcPts val="0"/>
                        </a:spcAft>
                      </a:pPr>
                      <a:r>
                        <a:rPr lang="tr-TR" sz="1400" dirty="0">
                          <a:effectLst/>
                          <a:latin typeface="Arial" panose="020B0604020202020204" pitchFamily="34" charset="0"/>
                          <a:ea typeface="Times New Roman" panose="02020603050405020304" pitchFamily="18" charset="0"/>
                          <a:cs typeface="Times New Roman" panose="02020603050405020304" pitchFamily="18" charset="0"/>
                        </a:rPr>
                        <a:t>Özellikler</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tr-TR" sz="1400">
                          <a:effectLst/>
                          <a:latin typeface="Arial" panose="020B0604020202020204" pitchFamily="34" charset="0"/>
                          <a:ea typeface="Times New Roman" panose="02020603050405020304" pitchFamily="18" charset="0"/>
                          <a:cs typeface="Times New Roman" panose="02020603050405020304" pitchFamily="18" charset="0"/>
                        </a:rPr>
                        <a:t>Değerler</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just">
                        <a:spcAft>
                          <a:spcPts val="0"/>
                        </a:spcAft>
                      </a:pPr>
                      <a:r>
                        <a:rPr lang="tr-TR" sz="1400">
                          <a:effectLst/>
                          <a:latin typeface="Arial" panose="020B0604020202020204" pitchFamily="34" charset="0"/>
                          <a:ea typeface="Times New Roman" panose="02020603050405020304" pitchFamily="18" charset="0"/>
                          <a:cs typeface="Times New Roman" panose="02020603050405020304" pitchFamily="18" charset="0"/>
                        </a:rPr>
                        <a:t>- Rutubet, (kütlece) %, en çok</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a:spcAft>
                          <a:spcPts val="0"/>
                        </a:spcAft>
                      </a:pPr>
                      <a:r>
                        <a:rPr lang="tr-TR" sz="1400">
                          <a:effectLst/>
                          <a:latin typeface="Arial" panose="020B0604020202020204" pitchFamily="34" charset="0"/>
                          <a:ea typeface="Times New Roman" panose="02020603050405020304" pitchFamily="18" charset="0"/>
                          <a:cs typeface="Times New Roman" panose="02020603050405020304" pitchFamily="18" charset="0"/>
                        </a:rPr>
                        <a:t>3,0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0">
                <a:tc>
                  <a:txBody>
                    <a:bodyPr/>
                    <a:lstStyle/>
                    <a:p>
                      <a:pPr algn="just">
                        <a:spcAft>
                          <a:spcPts val="0"/>
                        </a:spcAft>
                      </a:pPr>
                      <a:r>
                        <a:rPr lang="tr-TR" sz="1400" dirty="0">
                          <a:effectLst/>
                          <a:latin typeface="Arial" panose="020B0604020202020204" pitchFamily="34" charset="0"/>
                          <a:ea typeface="Times New Roman" panose="02020603050405020304" pitchFamily="18" charset="0"/>
                          <a:cs typeface="Times New Roman" panose="02020603050405020304" pitchFamily="18" charset="0"/>
                        </a:rPr>
                        <a:t>- Tuz, (kuru maddede, kütlece), % en çok</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a:spcAft>
                          <a:spcPts val="0"/>
                        </a:spcAft>
                      </a:pPr>
                      <a:r>
                        <a:rPr lang="tr-TR" sz="1400">
                          <a:effectLst/>
                          <a:latin typeface="Arial" panose="020B0604020202020204" pitchFamily="34" charset="0"/>
                          <a:ea typeface="Times New Roman" panose="02020603050405020304" pitchFamily="18" charset="0"/>
                          <a:cs typeface="Times New Roman" panose="02020603050405020304" pitchFamily="18" charset="0"/>
                        </a:rPr>
                        <a:t>2,0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r>
              <a:tr h="0">
                <a:tc>
                  <a:txBody>
                    <a:bodyPr/>
                    <a:lstStyle/>
                    <a:p>
                      <a:pPr algn="just">
                        <a:spcAft>
                          <a:spcPts val="0"/>
                        </a:spcAft>
                      </a:pPr>
                      <a:r>
                        <a:rPr lang="tr-TR" sz="1400">
                          <a:effectLst/>
                          <a:latin typeface="Arial" panose="020B0604020202020204" pitchFamily="34" charset="0"/>
                          <a:ea typeface="Times New Roman" panose="02020603050405020304" pitchFamily="18" charset="0"/>
                          <a:cs typeface="Times New Roman" panose="02020603050405020304" pitchFamily="18" charset="0"/>
                        </a:rPr>
                        <a:t>- Yağ miktarı (kütlece), % en çok</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a:spcAft>
                          <a:spcPts val="0"/>
                        </a:spcAft>
                      </a:pPr>
                      <a:r>
                        <a:rPr lang="tr-TR" sz="1400">
                          <a:effectLst/>
                          <a:latin typeface="Arial" panose="020B0604020202020204" pitchFamily="34" charset="0"/>
                          <a:ea typeface="Times New Roman" panose="02020603050405020304" pitchFamily="18" charset="0"/>
                          <a:cs typeface="Times New Roman" panose="02020603050405020304" pitchFamily="18" charset="0"/>
                        </a:rPr>
                        <a:t>40,0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r>
              <a:tr h="0">
                <a:tc>
                  <a:txBody>
                    <a:bodyPr/>
                    <a:lstStyle/>
                    <a:p>
                      <a:pPr algn="just">
                        <a:spcAft>
                          <a:spcPts val="0"/>
                        </a:spcAft>
                      </a:pPr>
                      <a:r>
                        <a:rPr lang="tr-TR" sz="1400" dirty="0">
                          <a:effectLst/>
                          <a:latin typeface="Arial" panose="020B0604020202020204" pitchFamily="34" charset="0"/>
                          <a:ea typeface="Times New Roman" panose="02020603050405020304" pitchFamily="18" charset="0"/>
                          <a:cs typeface="Times New Roman" panose="02020603050405020304" pitchFamily="18" charset="0"/>
                        </a:rPr>
                        <a:t>- </a:t>
                      </a:r>
                      <a:r>
                        <a:rPr lang="tr-TR" sz="1400" dirty="0" err="1">
                          <a:effectLst/>
                          <a:latin typeface="Arial" panose="020B0604020202020204" pitchFamily="34" charset="0"/>
                          <a:ea typeface="Times New Roman" panose="02020603050405020304" pitchFamily="18" charset="0"/>
                          <a:cs typeface="Times New Roman" panose="02020603050405020304" pitchFamily="18" charset="0"/>
                        </a:rPr>
                        <a:t>Ekstrakte</a:t>
                      </a:r>
                      <a:r>
                        <a:rPr lang="tr-TR" sz="1400" dirty="0">
                          <a:effectLst/>
                          <a:latin typeface="Arial" panose="020B0604020202020204" pitchFamily="34" charset="0"/>
                          <a:ea typeface="Times New Roman" panose="02020603050405020304" pitchFamily="18" charset="0"/>
                          <a:cs typeface="Times New Roman" panose="02020603050405020304" pitchFamily="18" charset="0"/>
                        </a:rPr>
                        <a:t> edilmiş yağda:</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a:spcAft>
                          <a:spcPts val="0"/>
                        </a:spcAft>
                      </a:pPr>
                      <a:r>
                        <a:rPr lang="tr-TR" sz="1400" dirty="0">
                          <a:effectLst/>
                          <a:latin typeface="Arial" panose="020B0604020202020204" pitchFamily="34" charset="0"/>
                          <a:ea typeface="Times New Roman" panose="02020603050405020304" pitchFamily="18" charset="0"/>
                          <a:cs typeface="Times New Roman" panose="02020603050405020304" pitchFamily="18" charset="0"/>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r>
              <a:tr h="0">
                <a:tc>
                  <a:txBody>
                    <a:bodyPr/>
                    <a:lstStyle/>
                    <a:p>
                      <a:pPr algn="just">
                        <a:spcAft>
                          <a:spcPts val="0"/>
                        </a:spcAft>
                      </a:pPr>
                      <a:r>
                        <a:rPr lang="tr-TR" sz="1400">
                          <a:effectLst/>
                          <a:latin typeface="Arial" panose="020B0604020202020204" pitchFamily="34" charset="0"/>
                          <a:ea typeface="Times New Roman" panose="02020603050405020304" pitchFamily="18" charset="0"/>
                          <a:cs typeface="Times New Roman" panose="02020603050405020304" pitchFamily="18" charset="0"/>
                        </a:rPr>
                        <a:t>Serbest yağ asitliği (oleik asit cinsinden kütlece)</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a:spcAft>
                          <a:spcPts val="0"/>
                        </a:spcAft>
                      </a:pPr>
                      <a:r>
                        <a:rPr lang="tr-TR" sz="1400" dirty="0">
                          <a:effectLst/>
                          <a:latin typeface="Arial" panose="020B0604020202020204" pitchFamily="34" charset="0"/>
                          <a:ea typeface="Times New Roman" panose="02020603050405020304" pitchFamily="18" charset="0"/>
                          <a:cs typeface="Times New Roman" panose="02020603050405020304" pitchFamily="18" charset="0"/>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r>
              <a:tr h="0">
                <a:tc>
                  <a:txBody>
                    <a:bodyPr/>
                    <a:lstStyle/>
                    <a:p>
                      <a:pPr algn="just">
                        <a:spcAft>
                          <a:spcPts val="0"/>
                        </a:spcAft>
                      </a:pPr>
                      <a:r>
                        <a:rPr lang="tr-TR" sz="1400">
                          <a:effectLst/>
                          <a:latin typeface="Arial" panose="020B0604020202020204" pitchFamily="34" charset="0"/>
                          <a:ea typeface="Times New Roman" panose="02020603050405020304" pitchFamily="18" charset="0"/>
                          <a:cs typeface="Times New Roman" panose="02020603050405020304" pitchFamily="18" charset="0"/>
                        </a:rPr>
                        <a:t>en çok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a:spcAft>
                          <a:spcPts val="0"/>
                        </a:spcAft>
                      </a:pPr>
                      <a:r>
                        <a:rPr lang="tr-TR" sz="1400" dirty="0">
                          <a:effectLst/>
                          <a:latin typeface="Arial" panose="020B0604020202020204" pitchFamily="34" charset="0"/>
                          <a:ea typeface="Times New Roman" panose="02020603050405020304" pitchFamily="18" charset="0"/>
                          <a:cs typeface="Times New Roman" panose="02020603050405020304" pitchFamily="18" charset="0"/>
                        </a:rPr>
                        <a:t>1,0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r>
              <a:tr h="0">
                <a:tc>
                  <a:txBody>
                    <a:bodyPr/>
                    <a:lstStyle/>
                    <a:p>
                      <a:pPr algn="just">
                        <a:spcAft>
                          <a:spcPts val="0"/>
                        </a:spcAft>
                      </a:pPr>
                      <a:r>
                        <a:rPr lang="tr-TR" sz="1400">
                          <a:effectLst/>
                          <a:latin typeface="Arial" panose="020B0604020202020204" pitchFamily="34" charset="0"/>
                          <a:ea typeface="Times New Roman" panose="02020603050405020304" pitchFamily="18" charset="0"/>
                          <a:cs typeface="Times New Roman" panose="02020603050405020304" pitchFamily="18" charset="0"/>
                        </a:rPr>
                        <a:t>Oksi yağ asitler miktarı, (kütlece, en çok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a:spcAft>
                          <a:spcPts val="0"/>
                        </a:spcAft>
                      </a:pPr>
                      <a:r>
                        <a:rPr lang="tr-TR" sz="1400" dirty="0">
                          <a:effectLst/>
                          <a:latin typeface="Arial" panose="020B0604020202020204" pitchFamily="34" charset="0"/>
                          <a:ea typeface="Times New Roman" panose="02020603050405020304" pitchFamily="18" charset="0"/>
                          <a:cs typeface="Times New Roman" panose="02020603050405020304" pitchFamily="18" charset="0"/>
                        </a:rPr>
                        <a:t>0,5</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r>
              <a:tr h="0">
                <a:tc>
                  <a:txBody>
                    <a:bodyPr/>
                    <a:lstStyle/>
                    <a:p>
                      <a:pPr algn="just">
                        <a:spcAft>
                          <a:spcPts val="0"/>
                        </a:spcAft>
                      </a:pPr>
                      <a:r>
                        <a:rPr lang="tr-TR" sz="1400">
                          <a:effectLst/>
                          <a:latin typeface="Arial" panose="020B0604020202020204" pitchFamily="34" charset="0"/>
                          <a:ea typeface="Times New Roman" panose="02020603050405020304" pitchFamily="18" charset="0"/>
                          <a:cs typeface="Times New Roman" panose="02020603050405020304" pitchFamily="18" charset="0"/>
                        </a:rPr>
                        <a:t>Dumanlanma noktası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a:spcAft>
                          <a:spcPts val="0"/>
                        </a:spcAft>
                      </a:pPr>
                      <a:r>
                        <a:rPr lang="tr-TR" sz="1400" dirty="0">
                          <a:effectLst/>
                          <a:latin typeface="Arial" panose="020B0604020202020204" pitchFamily="34" charset="0"/>
                          <a:ea typeface="Times New Roman" panose="02020603050405020304" pitchFamily="18" charset="0"/>
                          <a:cs typeface="Times New Roman" panose="02020603050405020304" pitchFamily="18" charset="0"/>
                        </a:rPr>
                        <a:t>170</a:t>
                      </a:r>
                      <a:r>
                        <a:rPr lang="tr-TR" sz="1400" dirty="0">
                          <a:effectLst/>
                          <a:latin typeface="Arial" panose="020B0604020202020204" pitchFamily="34" charset="0"/>
                          <a:ea typeface="Times New Roman" panose="02020603050405020304" pitchFamily="18" charset="0"/>
                          <a:cs typeface="Times New Roman" panose="02020603050405020304" pitchFamily="18" charset="0"/>
                          <a:sym typeface="Symbol" panose="05050102010706020507" pitchFamily="18" charset="2"/>
                        </a:rPr>
                        <a:t></a:t>
                      </a:r>
                      <a:r>
                        <a:rPr lang="tr-TR" sz="1400" dirty="0">
                          <a:effectLst/>
                          <a:latin typeface="Arial" panose="020B0604020202020204" pitchFamily="34" charset="0"/>
                          <a:ea typeface="Times New Roman" panose="02020603050405020304" pitchFamily="18" charset="0"/>
                          <a:cs typeface="Times New Roman" panose="02020603050405020304" pitchFamily="18" charset="0"/>
                        </a:rPr>
                        <a:t>C’in üstünde olmalıdır.</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r>
              <a:tr h="0">
                <a:tc>
                  <a:txBody>
                    <a:bodyPr/>
                    <a:lstStyle/>
                    <a:p>
                      <a:pPr algn="just">
                        <a:spcAft>
                          <a:spcPts val="0"/>
                        </a:spcAft>
                      </a:pPr>
                      <a:r>
                        <a:rPr lang="tr-TR" sz="1400">
                          <a:effectLst/>
                          <a:latin typeface="Arial" panose="020B0604020202020204" pitchFamily="34" charset="0"/>
                          <a:ea typeface="Times New Roman" panose="02020603050405020304" pitchFamily="18" charset="0"/>
                          <a:cs typeface="Times New Roman" panose="02020603050405020304" pitchFamily="18" charset="0"/>
                        </a:rPr>
                        <a:t>- Metalik Maddeler (Kontaminasyon)</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a:spcAft>
                          <a:spcPts val="0"/>
                        </a:spcAft>
                      </a:pPr>
                      <a:r>
                        <a:rPr lang="tr-TR" sz="1400" dirty="0">
                          <a:effectLst/>
                          <a:latin typeface="Arial" panose="020B0604020202020204" pitchFamily="34" charset="0"/>
                          <a:ea typeface="Times New Roman" panose="02020603050405020304" pitchFamily="18" charset="0"/>
                          <a:cs typeface="Times New Roman" panose="02020603050405020304" pitchFamily="18" charset="0"/>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r>
              <a:tr h="0">
                <a:tc>
                  <a:txBody>
                    <a:bodyPr/>
                    <a:lstStyle/>
                    <a:p>
                      <a:pPr algn="just">
                        <a:spcAft>
                          <a:spcPts val="0"/>
                        </a:spcAft>
                      </a:pPr>
                      <a:r>
                        <a:rPr lang="tr-TR" sz="1400">
                          <a:effectLst/>
                          <a:latin typeface="Arial" panose="020B0604020202020204" pitchFamily="34" charset="0"/>
                          <a:ea typeface="Times New Roman" panose="02020603050405020304" pitchFamily="18" charset="0"/>
                          <a:cs typeface="Times New Roman" panose="02020603050405020304" pitchFamily="18" charset="0"/>
                        </a:rPr>
                        <a:t>Arsenik (As), mg/kg, en çok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a:spcAft>
                          <a:spcPts val="0"/>
                        </a:spcAft>
                      </a:pPr>
                      <a:r>
                        <a:rPr lang="tr-TR" sz="1400" dirty="0">
                          <a:effectLst/>
                          <a:latin typeface="Arial" panose="020B0604020202020204" pitchFamily="34" charset="0"/>
                          <a:ea typeface="Times New Roman" panose="02020603050405020304" pitchFamily="18" charset="0"/>
                          <a:cs typeface="Times New Roman" panose="02020603050405020304" pitchFamily="18" charset="0"/>
                        </a:rPr>
                        <a:t>0,2</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r>
              <a:tr h="0">
                <a:tc>
                  <a:txBody>
                    <a:bodyPr/>
                    <a:lstStyle/>
                    <a:p>
                      <a:pPr algn="just">
                        <a:spcAft>
                          <a:spcPts val="0"/>
                        </a:spcAft>
                      </a:pPr>
                      <a:r>
                        <a:rPr lang="tr-TR" sz="1400">
                          <a:effectLst/>
                          <a:latin typeface="Arial" panose="020B0604020202020204" pitchFamily="34" charset="0"/>
                          <a:ea typeface="Times New Roman" panose="02020603050405020304" pitchFamily="18" charset="0"/>
                          <a:cs typeface="Times New Roman" panose="02020603050405020304" pitchFamily="18" charset="0"/>
                        </a:rPr>
                        <a:t>Bakır (Cu), mg/kg, en çok</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a:spcAft>
                          <a:spcPts val="0"/>
                        </a:spcAft>
                      </a:pPr>
                      <a:r>
                        <a:rPr lang="tr-TR" sz="1400" dirty="0">
                          <a:effectLst/>
                          <a:latin typeface="Arial" panose="020B0604020202020204" pitchFamily="34" charset="0"/>
                          <a:ea typeface="Times New Roman" panose="02020603050405020304" pitchFamily="18" charset="0"/>
                          <a:cs typeface="Times New Roman" panose="02020603050405020304" pitchFamily="18" charset="0"/>
                        </a:rPr>
                        <a:t>5</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r>
              <a:tr h="0">
                <a:tc>
                  <a:txBody>
                    <a:bodyPr/>
                    <a:lstStyle/>
                    <a:p>
                      <a:pPr algn="just">
                        <a:spcAft>
                          <a:spcPts val="0"/>
                        </a:spcAft>
                      </a:pPr>
                      <a:r>
                        <a:rPr lang="tr-TR" sz="1400">
                          <a:effectLst/>
                          <a:latin typeface="Arial" panose="020B0604020202020204" pitchFamily="34" charset="0"/>
                          <a:ea typeface="Times New Roman" panose="02020603050405020304" pitchFamily="18" charset="0"/>
                          <a:cs typeface="Times New Roman" panose="02020603050405020304" pitchFamily="18" charset="0"/>
                        </a:rPr>
                        <a:t>Kalay (Sn), mg/kg, en çok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a:spcAft>
                          <a:spcPts val="0"/>
                        </a:spcAft>
                      </a:pPr>
                      <a:r>
                        <a:rPr lang="tr-TR" sz="1400" dirty="0">
                          <a:effectLst/>
                          <a:latin typeface="Arial" panose="020B0604020202020204" pitchFamily="34" charset="0"/>
                          <a:ea typeface="Times New Roman" panose="02020603050405020304" pitchFamily="18" charset="0"/>
                          <a:cs typeface="Times New Roman" panose="02020603050405020304" pitchFamily="18" charset="0"/>
                        </a:rPr>
                        <a:t>150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r>
              <a:tr h="0">
                <a:tc>
                  <a:txBody>
                    <a:bodyPr/>
                    <a:lstStyle/>
                    <a:p>
                      <a:pPr algn="just">
                        <a:spcAft>
                          <a:spcPts val="0"/>
                        </a:spcAft>
                      </a:pPr>
                      <a:r>
                        <a:rPr lang="tr-TR" sz="1400">
                          <a:effectLst/>
                          <a:latin typeface="Arial" panose="020B0604020202020204" pitchFamily="34" charset="0"/>
                          <a:ea typeface="Times New Roman" panose="02020603050405020304" pitchFamily="18" charset="0"/>
                          <a:cs typeface="Times New Roman" panose="02020603050405020304" pitchFamily="18" charset="0"/>
                        </a:rPr>
                        <a:t>Kurşun (Pb), mg/kg, en çok</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a:spcAft>
                          <a:spcPts val="0"/>
                        </a:spcAft>
                      </a:pPr>
                      <a:r>
                        <a:rPr lang="tr-TR" sz="1400" dirty="0">
                          <a:effectLst/>
                          <a:latin typeface="Arial" panose="020B0604020202020204" pitchFamily="34" charset="0"/>
                          <a:ea typeface="Times New Roman" panose="02020603050405020304" pitchFamily="18" charset="0"/>
                          <a:cs typeface="Times New Roman" panose="02020603050405020304" pitchFamily="18" charset="0"/>
                        </a:rPr>
                        <a:t>0,5</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3100676911"/>
      </p:ext>
    </p:extLst>
  </p:cSld>
  <p:clrMapOvr>
    <a:masterClrMapping/>
  </p:clrMapOvr>
  <p:transition spd="med"/>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smtClean="0"/>
              <a:t>TS 11998</a:t>
            </a:r>
            <a:endParaRPr lang="tr-TR" dirty="0"/>
          </a:p>
        </p:txBody>
      </p:sp>
      <p:sp>
        <p:nvSpPr>
          <p:cNvPr id="3" name="İçerik Yer Tutucusu 2"/>
          <p:cNvSpPr>
            <a:spLocks noGrp="1"/>
          </p:cNvSpPr>
          <p:nvPr>
            <p:ph idx="1"/>
          </p:nvPr>
        </p:nvSpPr>
        <p:spPr/>
        <p:txBody>
          <a:bodyPr/>
          <a:lstStyle/>
          <a:p>
            <a:r>
              <a:rPr lang="tr-TR" sz="1400" b="1" dirty="0"/>
              <a:t>1.2.4 - Mikrobiyolojik Özellikler</a:t>
            </a:r>
          </a:p>
          <a:p>
            <a:r>
              <a:rPr lang="tr-TR" sz="1400" dirty="0"/>
              <a:t>Mısır cipsinin mikrobiyolojik özellikleri Çizelge  4’de verilen değerlere uygun olmalıdır.</a:t>
            </a:r>
          </a:p>
          <a:p>
            <a:endParaRPr lang="tr-TR" sz="1400" dirty="0" smtClean="0"/>
          </a:p>
          <a:p>
            <a:r>
              <a:rPr lang="tr-TR" sz="1400" b="1" dirty="0"/>
              <a:t>ÇİZELGE  4-</a:t>
            </a:r>
            <a:r>
              <a:rPr lang="tr-TR" sz="1400" dirty="0"/>
              <a:t> Mısır Cipsinin Mikrobiyolojik Özellikleri</a:t>
            </a:r>
          </a:p>
          <a:p>
            <a:r>
              <a:rPr lang="tr-TR" sz="1400" dirty="0"/>
              <a:t> </a:t>
            </a:r>
          </a:p>
        </p:txBody>
      </p:sp>
      <p:sp>
        <p:nvSpPr>
          <p:cNvPr id="4" name="Veri Yer Tutucusu 3"/>
          <p:cNvSpPr>
            <a:spLocks noGrp="1"/>
          </p:cNvSpPr>
          <p:nvPr>
            <p:ph type="dt" sz="half" idx="10"/>
          </p:nvPr>
        </p:nvSpPr>
        <p:spPr/>
        <p:txBody>
          <a:bodyPr/>
          <a:lstStyle/>
          <a:p>
            <a:pPr>
              <a:defRPr/>
            </a:pPr>
            <a:endParaRPr lang="tr-TR" smtClean="0"/>
          </a:p>
          <a:p>
            <a:pPr>
              <a:defRPr/>
            </a:pPr>
            <a:r>
              <a:rPr lang="tr-TR" smtClean="0"/>
              <a:t>www.tse.org.tr</a:t>
            </a:r>
            <a:endParaRPr lang="tr-TR"/>
          </a:p>
        </p:txBody>
      </p:sp>
      <p:sp>
        <p:nvSpPr>
          <p:cNvPr id="5" name="Slayt Numarası Yer Tutucusu 4"/>
          <p:cNvSpPr>
            <a:spLocks noGrp="1"/>
          </p:cNvSpPr>
          <p:nvPr>
            <p:ph type="sldNum" sz="quarter" idx="11"/>
          </p:nvPr>
        </p:nvSpPr>
        <p:spPr/>
        <p:txBody>
          <a:bodyPr/>
          <a:lstStyle/>
          <a:p>
            <a:pPr>
              <a:defRPr/>
            </a:pPr>
            <a:fld id="{E4956B44-24E2-44A3-AD7C-51E7F9E99F00}" type="slidenum">
              <a:rPr lang="tr-TR" altLang="tr-TR" smtClean="0"/>
              <a:pPr>
                <a:defRPr/>
              </a:pPr>
              <a:t>36</a:t>
            </a:fld>
            <a:endParaRPr lang="tr-TR" altLang="tr-TR"/>
          </a:p>
        </p:txBody>
      </p:sp>
      <p:graphicFrame>
        <p:nvGraphicFramePr>
          <p:cNvPr id="6" name="Tablo 5"/>
          <p:cNvGraphicFramePr>
            <a:graphicFrameLocks noGrp="1"/>
          </p:cNvGraphicFramePr>
          <p:nvPr>
            <p:extLst>
              <p:ext uri="{D42A27DB-BD31-4B8C-83A1-F6EECF244321}">
                <p14:modId xmlns:p14="http://schemas.microsoft.com/office/powerpoint/2010/main" val="2988495369"/>
              </p:ext>
            </p:extLst>
          </p:nvPr>
        </p:nvGraphicFramePr>
        <p:xfrm>
          <a:off x="899592" y="3214687"/>
          <a:ext cx="6624736" cy="1920240"/>
        </p:xfrm>
        <a:graphic>
          <a:graphicData uri="http://schemas.openxmlformats.org/drawingml/2006/table">
            <a:tbl>
              <a:tblPr>
                <a:tableStyleId>{5C22544A-7EE6-4342-B048-85BDC9FD1C3A}</a:tableStyleId>
              </a:tblPr>
              <a:tblGrid>
                <a:gridCol w="4731573"/>
                <a:gridCol w="1893163"/>
              </a:tblGrid>
              <a:tr h="143826">
                <a:tc>
                  <a:txBody>
                    <a:bodyPr/>
                    <a:lstStyle/>
                    <a:p>
                      <a:pPr algn="ctr">
                        <a:spcAft>
                          <a:spcPts val="0"/>
                        </a:spcAft>
                      </a:pPr>
                      <a:r>
                        <a:rPr lang="tr-TR" sz="1400" dirty="0">
                          <a:effectLst/>
                        </a:rPr>
                        <a:t>Özellikler</a:t>
                      </a:r>
                      <a:endParaRPr lang="tr-TR" sz="14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spcAft>
                          <a:spcPts val="0"/>
                        </a:spcAft>
                      </a:pPr>
                      <a:r>
                        <a:rPr lang="tr-TR" sz="1400">
                          <a:effectLst/>
                        </a:rPr>
                        <a:t>Değerler</a:t>
                      </a:r>
                      <a:endParaRPr lang="tr-TR" sz="14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r>
              <a:tr h="143826">
                <a:tc>
                  <a:txBody>
                    <a:bodyPr/>
                    <a:lstStyle/>
                    <a:p>
                      <a:pPr algn="just">
                        <a:spcAft>
                          <a:spcPts val="0"/>
                        </a:spcAft>
                      </a:pPr>
                      <a:r>
                        <a:rPr lang="tr-TR" sz="1400" dirty="0">
                          <a:effectLst/>
                        </a:rPr>
                        <a:t>- Toplam </a:t>
                      </a:r>
                      <a:r>
                        <a:rPr lang="tr-TR" sz="1400" dirty="0" err="1">
                          <a:effectLst/>
                        </a:rPr>
                        <a:t>mezofilik</a:t>
                      </a:r>
                      <a:r>
                        <a:rPr lang="tr-TR" sz="1400" dirty="0">
                          <a:effectLst/>
                        </a:rPr>
                        <a:t> aerobik bakteri, </a:t>
                      </a:r>
                      <a:endParaRPr lang="tr-TR" sz="14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just">
                        <a:spcAft>
                          <a:spcPts val="0"/>
                        </a:spcAft>
                      </a:pPr>
                      <a:r>
                        <a:rPr lang="tr-TR" sz="1400">
                          <a:effectLst/>
                        </a:rPr>
                        <a:t> </a:t>
                      </a:r>
                      <a:endParaRPr lang="tr-TR" sz="14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r>
              <a:tr h="143826">
                <a:tc>
                  <a:txBody>
                    <a:bodyPr/>
                    <a:lstStyle/>
                    <a:p>
                      <a:pPr algn="just">
                        <a:spcAft>
                          <a:spcPts val="0"/>
                        </a:spcAft>
                      </a:pPr>
                      <a:r>
                        <a:rPr lang="tr-TR" sz="1400" dirty="0">
                          <a:effectLst/>
                        </a:rPr>
                        <a:t>  adet/g, en çok</a:t>
                      </a:r>
                      <a:endParaRPr lang="tr-TR" sz="14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spcAft>
                          <a:spcPts val="0"/>
                        </a:spcAft>
                      </a:pPr>
                      <a:r>
                        <a:rPr lang="tr-TR" sz="1400">
                          <a:effectLst/>
                        </a:rPr>
                        <a:t>10</a:t>
                      </a:r>
                      <a:r>
                        <a:rPr lang="tr-TR" sz="1400" baseline="30000">
                          <a:effectLst/>
                        </a:rPr>
                        <a:t>5</a:t>
                      </a:r>
                      <a:endParaRPr lang="tr-TR" sz="14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r>
              <a:tr h="143826">
                <a:tc>
                  <a:txBody>
                    <a:bodyPr/>
                    <a:lstStyle/>
                    <a:p>
                      <a:pPr algn="just">
                        <a:spcAft>
                          <a:spcPts val="0"/>
                        </a:spcAft>
                      </a:pPr>
                      <a:r>
                        <a:rPr lang="tr-TR" sz="1400" dirty="0">
                          <a:effectLst/>
                        </a:rPr>
                        <a:t>- </a:t>
                      </a:r>
                      <a:r>
                        <a:rPr lang="tr-TR" sz="1400" dirty="0" err="1">
                          <a:effectLst/>
                        </a:rPr>
                        <a:t>Fekal</a:t>
                      </a:r>
                      <a:r>
                        <a:rPr lang="tr-TR" sz="1400" dirty="0">
                          <a:effectLst/>
                        </a:rPr>
                        <a:t> koli</a:t>
                      </a:r>
                      <a:endParaRPr lang="tr-TR" sz="14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spcAft>
                          <a:spcPts val="0"/>
                        </a:spcAft>
                      </a:pPr>
                      <a:r>
                        <a:rPr lang="tr-TR" sz="1400">
                          <a:effectLst/>
                        </a:rPr>
                        <a:t>Bulunmamalı</a:t>
                      </a:r>
                      <a:endParaRPr lang="tr-TR" sz="14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r>
              <a:tr h="143826">
                <a:tc>
                  <a:txBody>
                    <a:bodyPr/>
                    <a:lstStyle/>
                    <a:p>
                      <a:pPr algn="just">
                        <a:spcAft>
                          <a:spcPts val="0"/>
                        </a:spcAft>
                      </a:pPr>
                      <a:r>
                        <a:rPr lang="tr-TR" sz="1400" dirty="0">
                          <a:effectLst/>
                        </a:rPr>
                        <a:t>- </a:t>
                      </a:r>
                      <a:r>
                        <a:rPr lang="tr-TR" sz="1400" dirty="0" err="1">
                          <a:effectLst/>
                        </a:rPr>
                        <a:t>Salmonella</a:t>
                      </a:r>
                      <a:r>
                        <a:rPr lang="tr-TR" sz="1400" dirty="0">
                          <a:effectLst/>
                        </a:rPr>
                        <a:t>, adet/25 g</a:t>
                      </a:r>
                      <a:endParaRPr lang="tr-TR" sz="14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spcAft>
                          <a:spcPts val="0"/>
                        </a:spcAft>
                      </a:pPr>
                      <a:r>
                        <a:rPr lang="tr-TR" sz="1400">
                          <a:effectLst/>
                        </a:rPr>
                        <a:t>Bulunmamalı</a:t>
                      </a:r>
                      <a:endParaRPr lang="tr-TR" sz="14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r>
              <a:tr h="143826">
                <a:tc>
                  <a:txBody>
                    <a:bodyPr/>
                    <a:lstStyle/>
                    <a:p>
                      <a:pPr algn="just">
                        <a:spcAft>
                          <a:spcPts val="0"/>
                        </a:spcAft>
                      </a:pPr>
                      <a:r>
                        <a:rPr lang="tr-TR" sz="1400" dirty="0">
                          <a:effectLst/>
                        </a:rPr>
                        <a:t>- </a:t>
                      </a:r>
                      <a:r>
                        <a:rPr lang="tr-TR" sz="1400" u="sng" dirty="0" err="1">
                          <a:effectLst/>
                        </a:rPr>
                        <a:t>Staphylococcus</a:t>
                      </a:r>
                      <a:r>
                        <a:rPr lang="tr-TR" sz="1400" dirty="0">
                          <a:effectLst/>
                        </a:rPr>
                        <a:t> </a:t>
                      </a:r>
                      <a:r>
                        <a:rPr lang="tr-TR" sz="1400" u="sng" dirty="0" err="1">
                          <a:effectLst/>
                        </a:rPr>
                        <a:t>aureus</a:t>
                      </a:r>
                      <a:endParaRPr lang="tr-TR" sz="14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spcAft>
                          <a:spcPts val="0"/>
                        </a:spcAft>
                      </a:pPr>
                      <a:r>
                        <a:rPr lang="tr-TR" sz="1400">
                          <a:effectLst/>
                        </a:rPr>
                        <a:t>Bulunmamalı</a:t>
                      </a:r>
                      <a:endParaRPr lang="tr-TR" sz="14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r>
              <a:tr h="143826">
                <a:tc>
                  <a:txBody>
                    <a:bodyPr/>
                    <a:lstStyle/>
                    <a:p>
                      <a:pPr algn="just">
                        <a:spcAft>
                          <a:spcPts val="0"/>
                        </a:spcAft>
                      </a:pPr>
                      <a:r>
                        <a:rPr lang="tr-TR" sz="1400">
                          <a:effectLst/>
                        </a:rPr>
                        <a:t>- Maya ve küf, adet/g en çok</a:t>
                      </a:r>
                      <a:endParaRPr lang="tr-TR" sz="14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spcAft>
                          <a:spcPts val="0"/>
                        </a:spcAft>
                      </a:pPr>
                      <a:r>
                        <a:rPr lang="tr-TR" sz="1400" dirty="0">
                          <a:effectLst/>
                        </a:rPr>
                        <a:t>100</a:t>
                      </a:r>
                      <a:endParaRPr lang="tr-TR" sz="14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r>
              <a:tr h="143826">
                <a:tc>
                  <a:txBody>
                    <a:bodyPr/>
                    <a:lstStyle/>
                    <a:p>
                      <a:pPr algn="just">
                        <a:spcAft>
                          <a:spcPts val="0"/>
                        </a:spcAft>
                      </a:pPr>
                      <a:r>
                        <a:rPr lang="tr-TR" sz="1400">
                          <a:effectLst/>
                        </a:rPr>
                        <a:t>- Aftatoksin B</a:t>
                      </a:r>
                      <a:r>
                        <a:rPr lang="tr-TR" sz="1400" baseline="-25000">
                          <a:effectLst/>
                        </a:rPr>
                        <a:t>1</a:t>
                      </a:r>
                      <a:r>
                        <a:rPr lang="tr-TR" sz="1400">
                          <a:effectLst/>
                        </a:rPr>
                        <a:t> ppb, ençok</a:t>
                      </a:r>
                      <a:endParaRPr lang="tr-TR" sz="14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spcAft>
                          <a:spcPts val="0"/>
                        </a:spcAft>
                      </a:pPr>
                      <a:r>
                        <a:rPr lang="tr-TR" sz="1400" dirty="0">
                          <a:effectLst/>
                        </a:rPr>
                        <a:t>5</a:t>
                      </a:r>
                      <a:endParaRPr lang="tr-TR" sz="14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r>
              <a:tr h="143826">
                <a:tc>
                  <a:txBody>
                    <a:bodyPr/>
                    <a:lstStyle/>
                    <a:p>
                      <a:pPr algn="just">
                        <a:spcAft>
                          <a:spcPts val="0"/>
                        </a:spcAft>
                      </a:pPr>
                      <a:r>
                        <a:rPr lang="tr-TR" sz="1400">
                          <a:effectLst/>
                        </a:rPr>
                        <a:t>- Aflatoksin toplam ppb, en çok</a:t>
                      </a:r>
                      <a:endParaRPr lang="tr-TR" sz="14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spcAft>
                          <a:spcPts val="0"/>
                        </a:spcAft>
                      </a:pPr>
                      <a:r>
                        <a:rPr lang="tr-TR" sz="1400" dirty="0">
                          <a:effectLst/>
                        </a:rPr>
                        <a:t>20</a:t>
                      </a:r>
                      <a:endParaRPr lang="tr-TR" sz="14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r>
            </a:tbl>
          </a:graphicData>
        </a:graphic>
      </p:graphicFrame>
    </p:spTree>
    <p:extLst>
      <p:ext uri="{BB962C8B-B14F-4D97-AF65-F5344CB8AC3E}">
        <p14:creationId xmlns:p14="http://schemas.microsoft.com/office/powerpoint/2010/main" val="934545553"/>
      </p:ext>
    </p:extLst>
  </p:cSld>
  <p:clrMapOvr>
    <a:masterClrMapping/>
  </p:clrMapOvr>
  <p:transition spd="med"/>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smtClean="0"/>
              <a:t>TS 11998</a:t>
            </a:r>
            <a:endParaRPr lang="tr-TR" dirty="0"/>
          </a:p>
        </p:txBody>
      </p:sp>
      <p:sp>
        <p:nvSpPr>
          <p:cNvPr id="3" name="İçerik Yer Tutucusu 2"/>
          <p:cNvSpPr>
            <a:spLocks noGrp="1"/>
          </p:cNvSpPr>
          <p:nvPr>
            <p:ph idx="1"/>
          </p:nvPr>
        </p:nvSpPr>
        <p:spPr/>
        <p:txBody>
          <a:bodyPr/>
          <a:lstStyle/>
          <a:p>
            <a:r>
              <a:rPr lang="tr-TR" b="1" dirty="0"/>
              <a:t>1.2.5 - Çeşit Özellikleri</a:t>
            </a:r>
          </a:p>
          <a:p>
            <a:r>
              <a:rPr lang="tr-TR" dirty="0"/>
              <a:t>Etiket bildirimindeki çeşidine göre:</a:t>
            </a:r>
          </a:p>
          <a:p>
            <a:r>
              <a:rPr lang="tr-TR" dirty="0"/>
              <a:t>İhtiva ettiği çeşni maddesinin hissedilebilen tat, koku ve aromasında olmalıdır.</a:t>
            </a:r>
          </a:p>
          <a:p>
            <a:pPr marL="0" indent="0">
              <a:buNone/>
            </a:pPr>
            <a:endParaRPr lang="tr-TR" dirty="0"/>
          </a:p>
        </p:txBody>
      </p:sp>
      <p:sp>
        <p:nvSpPr>
          <p:cNvPr id="4" name="Veri Yer Tutucusu 3"/>
          <p:cNvSpPr>
            <a:spLocks noGrp="1"/>
          </p:cNvSpPr>
          <p:nvPr>
            <p:ph type="dt" sz="half" idx="10"/>
          </p:nvPr>
        </p:nvSpPr>
        <p:spPr/>
        <p:txBody>
          <a:bodyPr/>
          <a:lstStyle/>
          <a:p>
            <a:pPr>
              <a:defRPr/>
            </a:pPr>
            <a:endParaRPr lang="tr-TR" smtClean="0"/>
          </a:p>
          <a:p>
            <a:pPr>
              <a:defRPr/>
            </a:pPr>
            <a:r>
              <a:rPr lang="tr-TR" smtClean="0"/>
              <a:t>www.tse.org.tr</a:t>
            </a:r>
            <a:endParaRPr lang="tr-TR"/>
          </a:p>
        </p:txBody>
      </p:sp>
      <p:sp>
        <p:nvSpPr>
          <p:cNvPr id="5" name="Slayt Numarası Yer Tutucusu 4"/>
          <p:cNvSpPr>
            <a:spLocks noGrp="1"/>
          </p:cNvSpPr>
          <p:nvPr>
            <p:ph type="sldNum" sz="quarter" idx="11"/>
          </p:nvPr>
        </p:nvSpPr>
        <p:spPr/>
        <p:txBody>
          <a:bodyPr/>
          <a:lstStyle/>
          <a:p>
            <a:pPr>
              <a:defRPr/>
            </a:pPr>
            <a:fld id="{E4956B44-24E2-44A3-AD7C-51E7F9E99F00}" type="slidenum">
              <a:rPr lang="tr-TR" altLang="tr-TR" smtClean="0"/>
              <a:pPr>
                <a:defRPr/>
              </a:pPr>
              <a:t>37</a:t>
            </a:fld>
            <a:endParaRPr lang="tr-TR" altLang="tr-TR"/>
          </a:p>
        </p:txBody>
      </p:sp>
    </p:spTree>
    <p:extLst>
      <p:ext uri="{BB962C8B-B14F-4D97-AF65-F5344CB8AC3E}">
        <p14:creationId xmlns:p14="http://schemas.microsoft.com/office/powerpoint/2010/main" val="4169113840"/>
      </p:ext>
    </p:extLst>
  </p:cSld>
  <p:clrMapOvr>
    <a:masterClrMapping/>
  </p:clrMapOvr>
  <p:transition spd="med"/>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smtClean="0"/>
              <a:t>TS 11998</a:t>
            </a:r>
            <a:endParaRPr lang="tr-TR" dirty="0"/>
          </a:p>
        </p:txBody>
      </p:sp>
      <p:sp>
        <p:nvSpPr>
          <p:cNvPr id="3" name="İçerik Yer Tutucusu 2"/>
          <p:cNvSpPr>
            <a:spLocks noGrp="1"/>
          </p:cNvSpPr>
          <p:nvPr>
            <p:ph idx="1"/>
          </p:nvPr>
        </p:nvSpPr>
        <p:spPr>
          <a:xfrm>
            <a:off x="0" y="1087439"/>
            <a:ext cx="9144000" cy="5078412"/>
          </a:xfrm>
        </p:spPr>
        <p:txBody>
          <a:bodyPr/>
          <a:lstStyle/>
          <a:p>
            <a:r>
              <a:rPr lang="tr-TR" sz="1400" b="1" dirty="0"/>
              <a:t>1.3 - ÖZELLİK, MUAYENE VE DENEY MADDE NUMARALARI</a:t>
            </a:r>
          </a:p>
          <a:p>
            <a:r>
              <a:rPr lang="tr-TR" sz="1400" dirty="0"/>
              <a:t>Mısır cipsi özellikleri ile bunların muayene ve deneylerine ait madde numaraları Çizelge  5’de verilmiştir</a:t>
            </a:r>
            <a:r>
              <a:rPr lang="tr-TR" sz="1400" dirty="0" smtClean="0"/>
              <a:t>.</a:t>
            </a:r>
          </a:p>
          <a:p>
            <a:r>
              <a:rPr lang="tr-TR" sz="1400" b="1" dirty="0"/>
              <a:t>ÇİZELGE 5 -</a:t>
            </a:r>
            <a:r>
              <a:rPr lang="tr-TR" sz="1400" dirty="0"/>
              <a:t> Özellik, Muayene ve Deney Madde Numaraları</a:t>
            </a:r>
          </a:p>
          <a:p>
            <a:pPr marL="0" indent="0">
              <a:buNone/>
            </a:pPr>
            <a:endParaRPr lang="tr-TR" sz="1400" dirty="0"/>
          </a:p>
          <a:p>
            <a:pPr marL="0" indent="0">
              <a:buNone/>
            </a:pPr>
            <a:endParaRPr lang="tr-TR" dirty="0"/>
          </a:p>
        </p:txBody>
      </p:sp>
      <p:sp>
        <p:nvSpPr>
          <p:cNvPr id="4" name="Veri Yer Tutucusu 3"/>
          <p:cNvSpPr>
            <a:spLocks noGrp="1"/>
          </p:cNvSpPr>
          <p:nvPr>
            <p:ph type="dt" sz="half" idx="10"/>
          </p:nvPr>
        </p:nvSpPr>
        <p:spPr/>
        <p:txBody>
          <a:bodyPr/>
          <a:lstStyle/>
          <a:p>
            <a:pPr>
              <a:defRPr/>
            </a:pPr>
            <a:endParaRPr lang="tr-TR" smtClean="0"/>
          </a:p>
          <a:p>
            <a:pPr>
              <a:defRPr/>
            </a:pPr>
            <a:r>
              <a:rPr lang="tr-TR" smtClean="0"/>
              <a:t>www.tse.org.tr</a:t>
            </a:r>
            <a:endParaRPr lang="tr-TR"/>
          </a:p>
        </p:txBody>
      </p:sp>
      <p:sp>
        <p:nvSpPr>
          <p:cNvPr id="5" name="Slayt Numarası Yer Tutucusu 4"/>
          <p:cNvSpPr>
            <a:spLocks noGrp="1"/>
          </p:cNvSpPr>
          <p:nvPr>
            <p:ph type="sldNum" sz="quarter" idx="11"/>
          </p:nvPr>
        </p:nvSpPr>
        <p:spPr/>
        <p:txBody>
          <a:bodyPr/>
          <a:lstStyle/>
          <a:p>
            <a:pPr>
              <a:defRPr/>
            </a:pPr>
            <a:fld id="{E4956B44-24E2-44A3-AD7C-51E7F9E99F00}" type="slidenum">
              <a:rPr lang="tr-TR" altLang="tr-TR" smtClean="0"/>
              <a:pPr>
                <a:defRPr/>
              </a:pPr>
              <a:t>38</a:t>
            </a:fld>
            <a:endParaRPr lang="tr-TR" altLang="tr-TR"/>
          </a:p>
        </p:txBody>
      </p:sp>
      <p:graphicFrame>
        <p:nvGraphicFramePr>
          <p:cNvPr id="6" name="Tablo 5"/>
          <p:cNvGraphicFramePr>
            <a:graphicFrameLocks noGrp="1"/>
          </p:cNvGraphicFramePr>
          <p:nvPr/>
        </p:nvGraphicFramePr>
        <p:xfrm>
          <a:off x="2222182" y="1843087"/>
          <a:ext cx="4699635" cy="4114800"/>
        </p:xfrm>
        <a:graphic>
          <a:graphicData uri="http://schemas.openxmlformats.org/drawingml/2006/table">
            <a:tbl>
              <a:tblPr>
                <a:tableStyleId>{5C22544A-7EE6-4342-B048-85BDC9FD1C3A}</a:tableStyleId>
              </a:tblPr>
              <a:tblGrid>
                <a:gridCol w="1563370"/>
                <a:gridCol w="1238250"/>
                <a:gridCol w="1898015"/>
              </a:tblGrid>
              <a:tr h="0">
                <a:tc>
                  <a:txBody>
                    <a:bodyPr/>
                    <a:lstStyle/>
                    <a:p>
                      <a:pPr algn="ctr">
                        <a:spcAft>
                          <a:spcPts val="0"/>
                        </a:spcAft>
                      </a:pPr>
                      <a:r>
                        <a:rPr lang="tr-TR" sz="1000">
                          <a:effectLst/>
                        </a:rPr>
                        <a:t>Özellikler</a:t>
                      </a:r>
                      <a:endParaRPr lang="tr-TR"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spcAft>
                          <a:spcPts val="0"/>
                        </a:spcAft>
                      </a:pPr>
                      <a:r>
                        <a:rPr lang="tr-TR" sz="1000">
                          <a:effectLst/>
                        </a:rPr>
                        <a:t>Özellik Madde No</a:t>
                      </a:r>
                      <a:endParaRPr lang="tr-TR"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spcAft>
                          <a:spcPts val="0"/>
                        </a:spcAft>
                      </a:pPr>
                      <a:r>
                        <a:rPr lang="tr-TR" sz="1000">
                          <a:effectLst/>
                        </a:rPr>
                        <a:t>Muayene ve Deney Madde No</a:t>
                      </a:r>
                      <a:endParaRPr lang="tr-TR"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r>
              <a:tr h="0">
                <a:tc>
                  <a:txBody>
                    <a:bodyPr/>
                    <a:lstStyle/>
                    <a:p>
                      <a:pPr algn="just">
                        <a:spcAft>
                          <a:spcPts val="0"/>
                        </a:spcAft>
                      </a:pPr>
                      <a:r>
                        <a:rPr lang="tr-TR" sz="1000">
                          <a:effectLst/>
                        </a:rPr>
                        <a:t>Ambalaj</a:t>
                      </a:r>
                      <a:endParaRPr lang="tr-TR"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spcAft>
                          <a:spcPts val="0"/>
                        </a:spcAft>
                      </a:pPr>
                      <a:r>
                        <a:rPr lang="tr-TR" sz="1000">
                          <a:effectLst/>
                        </a:rPr>
                        <a:t>3.1 - 3.2</a:t>
                      </a:r>
                      <a:endParaRPr lang="tr-TR"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spcAft>
                          <a:spcPts val="0"/>
                        </a:spcAft>
                      </a:pPr>
                      <a:r>
                        <a:rPr lang="tr-TR" sz="1000">
                          <a:effectLst/>
                        </a:rPr>
                        <a:t>2.2.1</a:t>
                      </a:r>
                      <a:endParaRPr lang="tr-TR"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r>
              <a:tr h="0">
                <a:tc>
                  <a:txBody>
                    <a:bodyPr/>
                    <a:lstStyle/>
                    <a:p>
                      <a:pPr algn="just">
                        <a:spcAft>
                          <a:spcPts val="0"/>
                        </a:spcAft>
                      </a:pPr>
                      <a:r>
                        <a:rPr lang="tr-TR" sz="1000">
                          <a:effectLst/>
                        </a:rPr>
                        <a:t>Duyu</a:t>
                      </a:r>
                      <a:endParaRPr lang="tr-TR"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spcAft>
                          <a:spcPts val="0"/>
                        </a:spcAft>
                      </a:pPr>
                      <a:r>
                        <a:rPr lang="tr-TR" sz="1000">
                          <a:effectLst/>
                        </a:rPr>
                        <a:t>1.2.1</a:t>
                      </a:r>
                      <a:endParaRPr lang="tr-TR"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spcAft>
                          <a:spcPts val="0"/>
                        </a:spcAft>
                      </a:pPr>
                      <a:r>
                        <a:rPr lang="tr-TR" sz="1000">
                          <a:effectLst/>
                        </a:rPr>
                        <a:t>2.2.2</a:t>
                      </a:r>
                      <a:endParaRPr lang="tr-TR"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r>
              <a:tr h="0">
                <a:tc>
                  <a:txBody>
                    <a:bodyPr/>
                    <a:lstStyle/>
                    <a:p>
                      <a:pPr algn="just">
                        <a:spcAft>
                          <a:spcPts val="0"/>
                        </a:spcAft>
                      </a:pPr>
                      <a:r>
                        <a:rPr lang="tr-TR" sz="1000">
                          <a:effectLst/>
                        </a:rPr>
                        <a:t>Fiziki</a:t>
                      </a:r>
                      <a:endParaRPr lang="tr-TR"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spcAft>
                          <a:spcPts val="0"/>
                        </a:spcAft>
                      </a:pPr>
                      <a:r>
                        <a:rPr lang="tr-TR" sz="1000">
                          <a:effectLst/>
                        </a:rPr>
                        <a:t> </a:t>
                      </a:r>
                      <a:endParaRPr lang="tr-TR"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spcAft>
                          <a:spcPts val="0"/>
                        </a:spcAft>
                      </a:pPr>
                      <a:r>
                        <a:rPr lang="tr-TR" sz="1000">
                          <a:effectLst/>
                        </a:rPr>
                        <a:t> </a:t>
                      </a:r>
                      <a:endParaRPr lang="tr-TR"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r>
              <a:tr h="0">
                <a:tc>
                  <a:txBody>
                    <a:bodyPr/>
                    <a:lstStyle/>
                    <a:p>
                      <a:pPr algn="just">
                        <a:spcAft>
                          <a:spcPts val="0"/>
                        </a:spcAft>
                      </a:pPr>
                      <a:r>
                        <a:rPr lang="tr-TR" sz="1000">
                          <a:effectLst/>
                        </a:rPr>
                        <a:t>- Kusurlu cips miktarı</a:t>
                      </a:r>
                      <a:endParaRPr lang="tr-TR"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spcAft>
                          <a:spcPts val="0"/>
                        </a:spcAft>
                      </a:pPr>
                      <a:r>
                        <a:rPr lang="tr-TR" sz="1000">
                          <a:effectLst/>
                        </a:rPr>
                        <a:t>1.2.2</a:t>
                      </a:r>
                      <a:endParaRPr lang="tr-TR"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spcAft>
                          <a:spcPts val="0"/>
                        </a:spcAft>
                      </a:pPr>
                      <a:r>
                        <a:rPr lang="tr-TR" sz="1000">
                          <a:effectLst/>
                        </a:rPr>
                        <a:t>2.2.3</a:t>
                      </a:r>
                      <a:endParaRPr lang="tr-TR"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r>
              <a:tr h="0">
                <a:tc>
                  <a:txBody>
                    <a:bodyPr/>
                    <a:lstStyle/>
                    <a:p>
                      <a:pPr algn="just">
                        <a:spcAft>
                          <a:spcPts val="0"/>
                        </a:spcAft>
                      </a:pPr>
                      <a:r>
                        <a:rPr lang="tr-TR" sz="1000">
                          <a:effectLst/>
                        </a:rPr>
                        <a:t>- Kırılmış cips miktarı</a:t>
                      </a:r>
                      <a:endParaRPr lang="tr-TR"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spcAft>
                          <a:spcPts val="0"/>
                        </a:spcAft>
                      </a:pPr>
                      <a:r>
                        <a:rPr lang="tr-TR" sz="1000">
                          <a:effectLst/>
                        </a:rPr>
                        <a:t>1.2.2</a:t>
                      </a:r>
                      <a:endParaRPr lang="tr-TR"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spcAft>
                          <a:spcPts val="0"/>
                        </a:spcAft>
                      </a:pPr>
                      <a:r>
                        <a:rPr lang="tr-TR" sz="1000">
                          <a:effectLst/>
                        </a:rPr>
                        <a:t>2.2.3</a:t>
                      </a:r>
                      <a:endParaRPr lang="tr-TR"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r>
              <a:tr h="0">
                <a:tc>
                  <a:txBody>
                    <a:bodyPr/>
                    <a:lstStyle/>
                    <a:p>
                      <a:pPr algn="just">
                        <a:spcAft>
                          <a:spcPts val="0"/>
                        </a:spcAft>
                      </a:pPr>
                      <a:r>
                        <a:rPr lang="tr-TR" sz="1000">
                          <a:effectLst/>
                        </a:rPr>
                        <a:t>Kimyevi</a:t>
                      </a:r>
                      <a:endParaRPr lang="tr-TR"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spcAft>
                          <a:spcPts val="0"/>
                        </a:spcAft>
                      </a:pPr>
                      <a:r>
                        <a:rPr lang="tr-TR" sz="1000">
                          <a:effectLst/>
                        </a:rPr>
                        <a:t> </a:t>
                      </a:r>
                      <a:endParaRPr lang="tr-TR"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spcAft>
                          <a:spcPts val="0"/>
                        </a:spcAft>
                      </a:pPr>
                      <a:r>
                        <a:rPr lang="tr-TR" sz="1000">
                          <a:effectLst/>
                        </a:rPr>
                        <a:t> </a:t>
                      </a:r>
                      <a:endParaRPr lang="tr-TR"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r>
              <a:tr h="0">
                <a:tc>
                  <a:txBody>
                    <a:bodyPr/>
                    <a:lstStyle/>
                    <a:p>
                      <a:pPr algn="just">
                        <a:spcAft>
                          <a:spcPts val="0"/>
                        </a:spcAft>
                      </a:pPr>
                      <a:r>
                        <a:rPr lang="tr-TR" sz="1000">
                          <a:effectLst/>
                        </a:rPr>
                        <a:t>- Rutubet</a:t>
                      </a:r>
                      <a:endParaRPr lang="tr-TR"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spcAft>
                          <a:spcPts val="0"/>
                        </a:spcAft>
                      </a:pPr>
                      <a:r>
                        <a:rPr lang="tr-TR" sz="1000">
                          <a:effectLst/>
                        </a:rPr>
                        <a:t>1.2.3</a:t>
                      </a:r>
                      <a:endParaRPr lang="tr-TR"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spcAft>
                          <a:spcPts val="0"/>
                        </a:spcAft>
                      </a:pPr>
                      <a:r>
                        <a:rPr lang="tr-TR" sz="1000">
                          <a:effectLst/>
                        </a:rPr>
                        <a:t>2.3.2</a:t>
                      </a:r>
                      <a:endParaRPr lang="tr-TR"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r>
              <a:tr h="0">
                <a:tc>
                  <a:txBody>
                    <a:bodyPr/>
                    <a:lstStyle/>
                    <a:p>
                      <a:pPr algn="just">
                        <a:spcAft>
                          <a:spcPts val="0"/>
                        </a:spcAft>
                      </a:pPr>
                      <a:r>
                        <a:rPr lang="tr-TR" sz="1000">
                          <a:effectLst/>
                        </a:rPr>
                        <a:t>- Tuz</a:t>
                      </a:r>
                      <a:endParaRPr lang="tr-TR"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spcAft>
                          <a:spcPts val="0"/>
                        </a:spcAft>
                      </a:pPr>
                      <a:r>
                        <a:rPr lang="tr-TR" sz="1000">
                          <a:effectLst/>
                        </a:rPr>
                        <a:t>1.2.3</a:t>
                      </a:r>
                      <a:endParaRPr lang="tr-TR"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spcAft>
                          <a:spcPts val="0"/>
                        </a:spcAft>
                      </a:pPr>
                      <a:r>
                        <a:rPr lang="tr-TR" sz="1000">
                          <a:effectLst/>
                        </a:rPr>
                        <a:t>2.3.3</a:t>
                      </a:r>
                      <a:endParaRPr lang="tr-TR"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r>
              <a:tr h="0">
                <a:tc>
                  <a:txBody>
                    <a:bodyPr/>
                    <a:lstStyle/>
                    <a:p>
                      <a:pPr algn="just">
                        <a:spcAft>
                          <a:spcPts val="0"/>
                        </a:spcAft>
                      </a:pPr>
                      <a:r>
                        <a:rPr lang="tr-TR" sz="1000">
                          <a:effectLst/>
                        </a:rPr>
                        <a:t>- Yağ</a:t>
                      </a:r>
                      <a:endParaRPr lang="tr-TR"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spcAft>
                          <a:spcPts val="0"/>
                        </a:spcAft>
                      </a:pPr>
                      <a:r>
                        <a:rPr lang="tr-TR" sz="1000">
                          <a:effectLst/>
                        </a:rPr>
                        <a:t>1.2.3</a:t>
                      </a:r>
                      <a:endParaRPr lang="tr-TR"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spcAft>
                          <a:spcPts val="0"/>
                        </a:spcAft>
                      </a:pPr>
                      <a:r>
                        <a:rPr lang="tr-TR" sz="1000">
                          <a:effectLst/>
                        </a:rPr>
                        <a:t>2.3.4</a:t>
                      </a:r>
                      <a:endParaRPr lang="tr-TR"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r>
              <a:tr h="0">
                <a:tc>
                  <a:txBody>
                    <a:bodyPr/>
                    <a:lstStyle/>
                    <a:p>
                      <a:pPr algn="just">
                        <a:spcAft>
                          <a:spcPts val="0"/>
                        </a:spcAft>
                      </a:pPr>
                      <a:r>
                        <a:rPr lang="tr-TR" sz="1000">
                          <a:effectLst/>
                        </a:rPr>
                        <a:t>Ekstrakte edilmiş yağda;</a:t>
                      </a:r>
                      <a:endParaRPr lang="tr-TR"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spcAft>
                          <a:spcPts val="0"/>
                        </a:spcAft>
                      </a:pPr>
                      <a:r>
                        <a:rPr lang="tr-TR" sz="1000">
                          <a:effectLst/>
                        </a:rPr>
                        <a:t> </a:t>
                      </a:r>
                      <a:endParaRPr lang="tr-TR"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spcAft>
                          <a:spcPts val="0"/>
                        </a:spcAft>
                      </a:pPr>
                      <a:r>
                        <a:rPr lang="tr-TR" sz="1000">
                          <a:effectLst/>
                        </a:rPr>
                        <a:t> </a:t>
                      </a:r>
                      <a:endParaRPr lang="tr-TR"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r>
              <a:tr h="0">
                <a:tc>
                  <a:txBody>
                    <a:bodyPr/>
                    <a:lstStyle/>
                    <a:p>
                      <a:pPr algn="just">
                        <a:spcAft>
                          <a:spcPts val="0"/>
                        </a:spcAft>
                      </a:pPr>
                      <a:r>
                        <a:rPr lang="tr-TR" sz="1000">
                          <a:effectLst/>
                        </a:rPr>
                        <a:t>- Serbest yağ asitliği</a:t>
                      </a:r>
                      <a:endParaRPr lang="tr-TR"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spcAft>
                          <a:spcPts val="0"/>
                        </a:spcAft>
                      </a:pPr>
                      <a:r>
                        <a:rPr lang="tr-TR" sz="1000">
                          <a:effectLst/>
                        </a:rPr>
                        <a:t>1.2.3</a:t>
                      </a:r>
                      <a:endParaRPr lang="tr-TR"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spcAft>
                          <a:spcPts val="0"/>
                        </a:spcAft>
                      </a:pPr>
                      <a:r>
                        <a:rPr lang="tr-TR" sz="1000">
                          <a:effectLst/>
                        </a:rPr>
                        <a:t>2.3.5</a:t>
                      </a:r>
                      <a:endParaRPr lang="tr-TR"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r>
              <a:tr h="0">
                <a:tc>
                  <a:txBody>
                    <a:bodyPr/>
                    <a:lstStyle/>
                    <a:p>
                      <a:pPr algn="just">
                        <a:spcAft>
                          <a:spcPts val="0"/>
                        </a:spcAft>
                      </a:pPr>
                      <a:r>
                        <a:rPr lang="tr-TR" sz="1000">
                          <a:effectLst/>
                        </a:rPr>
                        <a:t>- Oksi asitler miktarı</a:t>
                      </a:r>
                      <a:endParaRPr lang="tr-TR"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spcAft>
                          <a:spcPts val="0"/>
                        </a:spcAft>
                      </a:pPr>
                      <a:r>
                        <a:rPr lang="tr-TR" sz="1000">
                          <a:effectLst/>
                        </a:rPr>
                        <a:t>1.2. 3</a:t>
                      </a:r>
                      <a:endParaRPr lang="tr-TR"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spcAft>
                          <a:spcPts val="0"/>
                        </a:spcAft>
                      </a:pPr>
                      <a:r>
                        <a:rPr lang="tr-TR" sz="1000">
                          <a:effectLst/>
                        </a:rPr>
                        <a:t>2.3.6</a:t>
                      </a:r>
                      <a:endParaRPr lang="tr-TR"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r>
              <a:tr h="0">
                <a:tc>
                  <a:txBody>
                    <a:bodyPr/>
                    <a:lstStyle/>
                    <a:p>
                      <a:pPr algn="just">
                        <a:spcAft>
                          <a:spcPts val="0"/>
                        </a:spcAft>
                      </a:pPr>
                      <a:r>
                        <a:rPr lang="tr-TR" sz="1000">
                          <a:effectLst/>
                        </a:rPr>
                        <a:t>- Dumanlanma noktası</a:t>
                      </a:r>
                      <a:endParaRPr lang="tr-TR"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spcAft>
                          <a:spcPts val="0"/>
                        </a:spcAft>
                      </a:pPr>
                      <a:r>
                        <a:rPr lang="tr-TR" sz="1000">
                          <a:effectLst/>
                        </a:rPr>
                        <a:t>1.2.3</a:t>
                      </a:r>
                      <a:endParaRPr lang="tr-TR"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spcAft>
                          <a:spcPts val="0"/>
                        </a:spcAft>
                      </a:pPr>
                      <a:r>
                        <a:rPr lang="tr-TR" sz="1000">
                          <a:effectLst/>
                        </a:rPr>
                        <a:t>2.3.7</a:t>
                      </a:r>
                      <a:endParaRPr lang="tr-TR"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r>
              <a:tr h="0">
                <a:tc>
                  <a:txBody>
                    <a:bodyPr/>
                    <a:lstStyle/>
                    <a:p>
                      <a:pPr algn="just">
                        <a:spcAft>
                          <a:spcPts val="0"/>
                        </a:spcAft>
                      </a:pPr>
                      <a:r>
                        <a:rPr lang="tr-TR" sz="1000">
                          <a:effectLst/>
                        </a:rPr>
                        <a:t>Metalik maddeler</a:t>
                      </a:r>
                      <a:endParaRPr lang="tr-TR"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spcAft>
                          <a:spcPts val="0"/>
                        </a:spcAft>
                      </a:pPr>
                      <a:r>
                        <a:rPr lang="tr-TR" sz="1000">
                          <a:effectLst/>
                        </a:rPr>
                        <a:t> </a:t>
                      </a:r>
                      <a:endParaRPr lang="tr-TR"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spcAft>
                          <a:spcPts val="0"/>
                        </a:spcAft>
                      </a:pPr>
                      <a:r>
                        <a:rPr lang="tr-TR" sz="1000">
                          <a:effectLst/>
                        </a:rPr>
                        <a:t> </a:t>
                      </a:r>
                      <a:endParaRPr lang="tr-TR"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r>
              <a:tr h="0">
                <a:tc>
                  <a:txBody>
                    <a:bodyPr/>
                    <a:lstStyle/>
                    <a:p>
                      <a:pPr algn="just">
                        <a:spcAft>
                          <a:spcPts val="0"/>
                        </a:spcAft>
                      </a:pPr>
                      <a:r>
                        <a:rPr lang="tr-TR" sz="1000">
                          <a:effectLst/>
                        </a:rPr>
                        <a:t>- Arsenik</a:t>
                      </a:r>
                      <a:endParaRPr lang="tr-TR"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spcAft>
                          <a:spcPts val="0"/>
                        </a:spcAft>
                      </a:pPr>
                      <a:r>
                        <a:rPr lang="tr-TR" sz="1000">
                          <a:effectLst/>
                        </a:rPr>
                        <a:t>1.2.3</a:t>
                      </a:r>
                      <a:endParaRPr lang="tr-TR"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spcAft>
                          <a:spcPts val="0"/>
                        </a:spcAft>
                      </a:pPr>
                      <a:r>
                        <a:rPr lang="tr-TR" sz="1000">
                          <a:effectLst/>
                        </a:rPr>
                        <a:t>2.3.13</a:t>
                      </a:r>
                      <a:endParaRPr lang="tr-TR"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r>
              <a:tr h="0">
                <a:tc>
                  <a:txBody>
                    <a:bodyPr/>
                    <a:lstStyle/>
                    <a:p>
                      <a:pPr algn="just">
                        <a:spcAft>
                          <a:spcPts val="0"/>
                        </a:spcAft>
                      </a:pPr>
                      <a:r>
                        <a:rPr lang="tr-TR" sz="1000">
                          <a:effectLst/>
                        </a:rPr>
                        <a:t>- Bakır</a:t>
                      </a:r>
                      <a:endParaRPr lang="tr-TR"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spcAft>
                          <a:spcPts val="0"/>
                        </a:spcAft>
                      </a:pPr>
                      <a:r>
                        <a:rPr lang="tr-TR" sz="1000">
                          <a:effectLst/>
                        </a:rPr>
                        <a:t>1.2.3</a:t>
                      </a:r>
                      <a:endParaRPr lang="tr-TR"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spcAft>
                          <a:spcPts val="0"/>
                        </a:spcAft>
                      </a:pPr>
                      <a:r>
                        <a:rPr lang="tr-TR" sz="1000">
                          <a:effectLst/>
                        </a:rPr>
                        <a:t>2.3.13</a:t>
                      </a:r>
                      <a:endParaRPr lang="tr-TR"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r>
              <a:tr h="0">
                <a:tc>
                  <a:txBody>
                    <a:bodyPr/>
                    <a:lstStyle/>
                    <a:p>
                      <a:pPr algn="just">
                        <a:spcAft>
                          <a:spcPts val="0"/>
                        </a:spcAft>
                      </a:pPr>
                      <a:r>
                        <a:rPr lang="tr-TR" sz="1000">
                          <a:effectLst/>
                        </a:rPr>
                        <a:t>- Kalay</a:t>
                      </a:r>
                      <a:endParaRPr lang="tr-TR"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spcAft>
                          <a:spcPts val="0"/>
                        </a:spcAft>
                      </a:pPr>
                      <a:r>
                        <a:rPr lang="tr-TR" sz="1000">
                          <a:effectLst/>
                        </a:rPr>
                        <a:t>1.2.3</a:t>
                      </a:r>
                      <a:endParaRPr lang="tr-TR"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spcAft>
                          <a:spcPts val="0"/>
                        </a:spcAft>
                      </a:pPr>
                      <a:r>
                        <a:rPr lang="tr-TR" sz="1000">
                          <a:effectLst/>
                        </a:rPr>
                        <a:t>2.3.13</a:t>
                      </a:r>
                      <a:endParaRPr lang="tr-TR"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r>
              <a:tr h="0">
                <a:tc>
                  <a:txBody>
                    <a:bodyPr/>
                    <a:lstStyle/>
                    <a:p>
                      <a:pPr algn="just">
                        <a:spcAft>
                          <a:spcPts val="0"/>
                        </a:spcAft>
                      </a:pPr>
                      <a:r>
                        <a:rPr lang="tr-TR" sz="1000">
                          <a:effectLst/>
                        </a:rPr>
                        <a:t>- Kurşun</a:t>
                      </a:r>
                      <a:endParaRPr lang="tr-TR"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spcAft>
                          <a:spcPts val="0"/>
                        </a:spcAft>
                      </a:pPr>
                      <a:r>
                        <a:rPr lang="tr-TR" sz="1000">
                          <a:effectLst/>
                        </a:rPr>
                        <a:t>1.2.3</a:t>
                      </a:r>
                      <a:endParaRPr lang="tr-TR"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spcAft>
                          <a:spcPts val="0"/>
                        </a:spcAft>
                      </a:pPr>
                      <a:r>
                        <a:rPr lang="tr-TR" sz="1000">
                          <a:effectLst/>
                        </a:rPr>
                        <a:t>2.3.13</a:t>
                      </a:r>
                      <a:endParaRPr lang="tr-TR"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r>
              <a:tr h="0">
                <a:tc>
                  <a:txBody>
                    <a:bodyPr/>
                    <a:lstStyle/>
                    <a:p>
                      <a:pPr algn="just">
                        <a:spcAft>
                          <a:spcPts val="0"/>
                        </a:spcAft>
                      </a:pPr>
                      <a:r>
                        <a:rPr lang="tr-TR" sz="1000">
                          <a:effectLst/>
                        </a:rPr>
                        <a:t>Mikrobiyolojik</a:t>
                      </a:r>
                      <a:endParaRPr lang="tr-TR"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spcAft>
                          <a:spcPts val="0"/>
                        </a:spcAft>
                      </a:pPr>
                      <a:r>
                        <a:rPr lang="tr-TR" sz="1000">
                          <a:effectLst/>
                        </a:rPr>
                        <a:t> </a:t>
                      </a:r>
                      <a:endParaRPr lang="tr-TR"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spcAft>
                          <a:spcPts val="0"/>
                        </a:spcAft>
                      </a:pPr>
                      <a:r>
                        <a:rPr lang="tr-TR" sz="1000">
                          <a:effectLst/>
                        </a:rPr>
                        <a:t> </a:t>
                      </a:r>
                      <a:endParaRPr lang="tr-TR"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r>
              <a:tr h="0">
                <a:tc>
                  <a:txBody>
                    <a:bodyPr/>
                    <a:lstStyle/>
                    <a:p>
                      <a:pPr algn="just">
                        <a:spcAft>
                          <a:spcPts val="0"/>
                        </a:spcAft>
                      </a:pPr>
                      <a:r>
                        <a:rPr lang="tr-TR" sz="1000">
                          <a:effectLst/>
                        </a:rPr>
                        <a:t>- Toplam mezofilik </a:t>
                      </a:r>
                      <a:endParaRPr lang="tr-TR"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spcAft>
                          <a:spcPts val="0"/>
                        </a:spcAft>
                      </a:pPr>
                      <a:r>
                        <a:rPr lang="tr-TR" sz="1000">
                          <a:effectLst/>
                        </a:rPr>
                        <a:t>1.2.4</a:t>
                      </a:r>
                      <a:endParaRPr lang="tr-TR"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spcAft>
                          <a:spcPts val="0"/>
                        </a:spcAft>
                      </a:pPr>
                      <a:r>
                        <a:rPr lang="tr-TR" sz="1000">
                          <a:effectLst/>
                        </a:rPr>
                        <a:t>2.3.8</a:t>
                      </a:r>
                      <a:endParaRPr lang="tr-TR"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r>
              <a:tr h="0">
                <a:tc>
                  <a:txBody>
                    <a:bodyPr/>
                    <a:lstStyle/>
                    <a:p>
                      <a:pPr algn="just">
                        <a:spcAft>
                          <a:spcPts val="0"/>
                        </a:spcAft>
                      </a:pPr>
                      <a:r>
                        <a:rPr lang="tr-TR" sz="1000">
                          <a:effectLst/>
                        </a:rPr>
                        <a:t>   aerobik bakteri</a:t>
                      </a:r>
                      <a:endParaRPr lang="tr-TR"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spcAft>
                          <a:spcPts val="0"/>
                        </a:spcAft>
                      </a:pPr>
                      <a:r>
                        <a:rPr lang="tr-TR" sz="1000">
                          <a:effectLst/>
                        </a:rPr>
                        <a:t> </a:t>
                      </a:r>
                      <a:endParaRPr lang="tr-TR"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spcAft>
                          <a:spcPts val="0"/>
                        </a:spcAft>
                      </a:pPr>
                      <a:r>
                        <a:rPr lang="tr-TR" sz="1000">
                          <a:effectLst/>
                        </a:rPr>
                        <a:t> </a:t>
                      </a:r>
                      <a:endParaRPr lang="tr-TR"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r>
              <a:tr h="0">
                <a:tc>
                  <a:txBody>
                    <a:bodyPr/>
                    <a:lstStyle/>
                    <a:p>
                      <a:pPr algn="just">
                        <a:spcAft>
                          <a:spcPts val="0"/>
                        </a:spcAft>
                      </a:pPr>
                      <a:r>
                        <a:rPr lang="tr-TR" sz="1000">
                          <a:effectLst/>
                        </a:rPr>
                        <a:t>- Fekal koli</a:t>
                      </a:r>
                      <a:endParaRPr lang="tr-TR"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spcAft>
                          <a:spcPts val="0"/>
                        </a:spcAft>
                      </a:pPr>
                      <a:r>
                        <a:rPr lang="tr-TR" sz="1000">
                          <a:effectLst/>
                        </a:rPr>
                        <a:t>1.2.4</a:t>
                      </a:r>
                      <a:endParaRPr lang="tr-TR"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spcAft>
                          <a:spcPts val="0"/>
                        </a:spcAft>
                      </a:pPr>
                      <a:r>
                        <a:rPr lang="tr-TR" sz="1000">
                          <a:effectLst/>
                        </a:rPr>
                        <a:t>2.3.9</a:t>
                      </a:r>
                      <a:endParaRPr lang="tr-TR"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r>
              <a:tr h="0">
                <a:tc>
                  <a:txBody>
                    <a:bodyPr/>
                    <a:lstStyle/>
                    <a:p>
                      <a:pPr algn="just">
                        <a:spcAft>
                          <a:spcPts val="0"/>
                        </a:spcAft>
                      </a:pPr>
                      <a:r>
                        <a:rPr lang="tr-TR" sz="1000">
                          <a:effectLst/>
                        </a:rPr>
                        <a:t>- </a:t>
                      </a:r>
                      <a:r>
                        <a:rPr lang="tr-TR" sz="1000" u="sng">
                          <a:effectLst/>
                        </a:rPr>
                        <a:t>Staphylococcus</a:t>
                      </a:r>
                      <a:r>
                        <a:rPr lang="tr-TR" sz="1000">
                          <a:effectLst/>
                        </a:rPr>
                        <a:t> </a:t>
                      </a:r>
                      <a:r>
                        <a:rPr lang="tr-TR" sz="1000" u="sng">
                          <a:effectLst/>
                        </a:rPr>
                        <a:t>aureus</a:t>
                      </a:r>
                      <a:endParaRPr lang="tr-TR"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spcAft>
                          <a:spcPts val="0"/>
                        </a:spcAft>
                      </a:pPr>
                      <a:r>
                        <a:rPr lang="tr-TR" sz="1000">
                          <a:effectLst/>
                        </a:rPr>
                        <a:t>1.2.4</a:t>
                      </a:r>
                      <a:endParaRPr lang="tr-TR"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spcAft>
                          <a:spcPts val="0"/>
                        </a:spcAft>
                      </a:pPr>
                      <a:r>
                        <a:rPr lang="tr-TR" sz="1000">
                          <a:effectLst/>
                        </a:rPr>
                        <a:t>2.3.11</a:t>
                      </a:r>
                      <a:endParaRPr lang="tr-TR"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r>
              <a:tr h="0">
                <a:tc>
                  <a:txBody>
                    <a:bodyPr/>
                    <a:lstStyle/>
                    <a:p>
                      <a:pPr algn="just">
                        <a:spcAft>
                          <a:spcPts val="0"/>
                        </a:spcAft>
                      </a:pPr>
                      <a:r>
                        <a:rPr lang="tr-TR" sz="1000">
                          <a:effectLst/>
                        </a:rPr>
                        <a:t>- Salmonella</a:t>
                      </a:r>
                      <a:endParaRPr lang="tr-TR"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spcAft>
                          <a:spcPts val="0"/>
                        </a:spcAft>
                      </a:pPr>
                      <a:r>
                        <a:rPr lang="tr-TR" sz="1000">
                          <a:effectLst/>
                        </a:rPr>
                        <a:t>1.2.4</a:t>
                      </a:r>
                      <a:endParaRPr lang="tr-TR"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spcAft>
                          <a:spcPts val="0"/>
                        </a:spcAft>
                      </a:pPr>
                      <a:r>
                        <a:rPr lang="tr-TR" sz="1000">
                          <a:effectLst/>
                        </a:rPr>
                        <a:t>2.3.10</a:t>
                      </a:r>
                      <a:endParaRPr lang="tr-TR"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r>
              <a:tr h="0">
                <a:tc>
                  <a:txBody>
                    <a:bodyPr/>
                    <a:lstStyle/>
                    <a:p>
                      <a:pPr algn="just">
                        <a:spcAft>
                          <a:spcPts val="0"/>
                        </a:spcAft>
                      </a:pPr>
                      <a:r>
                        <a:rPr lang="tr-TR" sz="1000">
                          <a:effectLst/>
                        </a:rPr>
                        <a:t>- Maya ve Küf</a:t>
                      </a:r>
                      <a:endParaRPr lang="tr-TR"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spcAft>
                          <a:spcPts val="0"/>
                        </a:spcAft>
                      </a:pPr>
                      <a:r>
                        <a:rPr lang="tr-TR" sz="1000">
                          <a:effectLst/>
                        </a:rPr>
                        <a:t>1.2.4</a:t>
                      </a:r>
                      <a:endParaRPr lang="tr-TR"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spcAft>
                          <a:spcPts val="0"/>
                        </a:spcAft>
                      </a:pPr>
                      <a:r>
                        <a:rPr lang="tr-TR" sz="1000">
                          <a:effectLst/>
                        </a:rPr>
                        <a:t>2.3.12</a:t>
                      </a:r>
                      <a:endParaRPr lang="tr-TR"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r>
              <a:tr h="0">
                <a:tc>
                  <a:txBody>
                    <a:bodyPr/>
                    <a:lstStyle/>
                    <a:p>
                      <a:pPr algn="just">
                        <a:spcAft>
                          <a:spcPts val="0"/>
                        </a:spcAft>
                      </a:pPr>
                      <a:r>
                        <a:rPr lang="tr-TR" sz="1000">
                          <a:effectLst/>
                        </a:rPr>
                        <a:t>- Alfatoksin miktarı </a:t>
                      </a:r>
                      <a:endParaRPr lang="tr-TR"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spcAft>
                          <a:spcPts val="0"/>
                        </a:spcAft>
                      </a:pPr>
                      <a:r>
                        <a:rPr lang="tr-TR" sz="1000">
                          <a:effectLst/>
                        </a:rPr>
                        <a:t>1.2.4</a:t>
                      </a:r>
                      <a:endParaRPr lang="tr-TR"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spcAft>
                          <a:spcPts val="0"/>
                        </a:spcAft>
                      </a:pPr>
                      <a:r>
                        <a:rPr lang="tr-TR" sz="1000" dirty="0">
                          <a:effectLst/>
                        </a:rPr>
                        <a:t>2.3.14</a:t>
                      </a:r>
                      <a:endParaRPr lang="tr-TR"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r>
            </a:tbl>
          </a:graphicData>
        </a:graphic>
      </p:graphicFrame>
    </p:spTree>
    <p:extLst>
      <p:ext uri="{BB962C8B-B14F-4D97-AF65-F5344CB8AC3E}">
        <p14:creationId xmlns:p14="http://schemas.microsoft.com/office/powerpoint/2010/main" val="4096875975"/>
      </p:ext>
    </p:extLst>
  </p:cSld>
  <p:clrMapOvr>
    <a:masterClrMapping/>
  </p:clrMapOvr>
  <p:transition spd="med"/>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smtClean="0"/>
              <a:t>TS 11998</a:t>
            </a:r>
            <a:endParaRPr lang="tr-TR" dirty="0"/>
          </a:p>
        </p:txBody>
      </p:sp>
      <p:sp>
        <p:nvSpPr>
          <p:cNvPr id="3" name="İçerik Yer Tutucusu 2"/>
          <p:cNvSpPr>
            <a:spLocks noGrp="1"/>
          </p:cNvSpPr>
          <p:nvPr>
            <p:ph idx="1"/>
          </p:nvPr>
        </p:nvSpPr>
        <p:spPr/>
        <p:txBody>
          <a:bodyPr/>
          <a:lstStyle/>
          <a:p>
            <a:r>
              <a:rPr lang="tr-TR" sz="1400" b="1" dirty="0"/>
              <a:t>2 - NUMUNE ALMA, MUAYENE VE DENEYLER</a:t>
            </a:r>
          </a:p>
          <a:p>
            <a:r>
              <a:rPr lang="tr-TR" sz="1400" b="1" dirty="0"/>
              <a:t> </a:t>
            </a:r>
            <a:endParaRPr lang="tr-TR" sz="1400" dirty="0"/>
          </a:p>
          <a:p>
            <a:r>
              <a:rPr lang="tr-TR" sz="1400" b="1" dirty="0"/>
              <a:t>2.1 - NUMUNE ALMA</a:t>
            </a:r>
          </a:p>
          <a:p>
            <a:r>
              <a:rPr lang="tr-TR" sz="1400" dirty="0" smtClean="0"/>
              <a:t>Çeşidi, ambalajı ambalaj büyüklüğü, parti, seri/kod numarası, imal tarihi aynı olan ve bir defada muayeneye sunulan mısır cipsleri bir parti sayılır. Partiden numune TS 2383’e göre alınır.</a:t>
            </a:r>
          </a:p>
          <a:p>
            <a:pPr algn="just">
              <a:spcAft>
                <a:spcPts val="0"/>
              </a:spcAft>
            </a:pPr>
            <a:r>
              <a:rPr lang="tr-TR" sz="1400" b="1" kern="1600" dirty="0">
                <a:latin typeface="Arial" panose="020B0604020202020204" pitchFamily="34" charset="0"/>
              </a:rPr>
              <a:t>2 - MUAYENELER</a:t>
            </a:r>
          </a:p>
          <a:p>
            <a:pPr algn="just">
              <a:spcAft>
                <a:spcPts val="0"/>
              </a:spcAft>
            </a:pPr>
            <a:r>
              <a:rPr lang="tr-TR" sz="1400" b="1" dirty="0">
                <a:latin typeface="Arial" panose="020B0604020202020204" pitchFamily="34" charset="0"/>
                <a:ea typeface="Times New Roman" panose="02020603050405020304" pitchFamily="18" charset="0"/>
                <a:cs typeface="Times New Roman" panose="02020603050405020304" pitchFamily="18" charset="0"/>
              </a:rPr>
              <a:t> </a:t>
            </a:r>
            <a:r>
              <a:rPr lang="tr-TR" sz="1400" b="1" dirty="0" smtClean="0">
                <a:latin typeface="Arial" panose="020B0604020202020204" pitchFamily="34" charset="0"/>
              </a:rPr>
              <a:t>2.2.1 </a:t>
            </a:r>
            <a:r>
              <a:rPr lang="tr-TR" sz="1400" b="1" dirty="0">
                <a:latin typeface="Arial" panose="020B0604020202020204" pitchFamily="34" charset="0"/>
              </a:rPr>
              <a:t>- Ambalaj Muayenesi</a:t>
            </a:r>
          </a:p>
          <a:p>
            <a:pPr algn="just">
              <a:spcAft>
                <a:spcPts val="0"/>
              </a:spcAft>
            </a:pPr>
            <a:r>
              <a:rPr lang="tr-TR" sz="1400" dirty="0">
                <a:latin typeface="Arial" panose="020B0604020202020204" pitchFamily="34" charset="0"/>
                <a:ea typeface="Times New Roman" panose="02020603050405020304" pitchFamily="18" charset="0"/>
                <a:cs typeface="Times New Roman" panose="02020603050405020304" pitchFamily="18" charset="0"/>
              </a:rPr>
              <a:t>Ambalajların muayenesi, bakılarak, elle ve kütle </a:t>
            </a:r>
            <a:r>
              <a:rPr lang="tr-TR" sz="1400" dirty="0" err="1">
                <a:latin typeface="Arial" panose="020B0604020202020204" pitchFamily="34" charset="0"/>
                <a:ea typeface="Times New Roman" panose="02020603050405020304" pitchFamily="18" charset="0"/>
                <a:cs typeface="Times New Roman" panose="02020603050405020304" pitchFamily="18" charset="0"/>
              </a:rPr>
              <a:t>kontrolu</a:t>
            </a:r>
            <a:r>
              <a:rPr lang="tr-TR" sz="1400" dirty="0">
                <a:latin typeface="Arial" panose="020B0604020202020204" pitchFamily="34" charset="0"/>
                <a:ea typeface="Times New Roman" panose="02020603050405020304" pitchFamily="18" charset="0"/>
                <a:cs typeface="Times New Roman" panose="02020603050405020304" pitchFamily="18" charset="0"/>
              </a:rPr>
              <a:t> TS 11359’a göre yapılır. Ambalajların ve işaretlemenin Madde 3.1 ile Madde 3.2’ye uygun olup olmadığına bakılır.</a:t>
            </a:r>
          </a:p>
          <a:p>
            <a:pPr algn="just">
              <a:spcAft>
                <a:spcPts val="0"/>
              </a:spcAft>
            </a:pPr>
            <a:r>
              <a:rPr lang="tr-TR" sz="1400" dirty="0">
                <a:latin typeface="Arial" panose="020B0604020202020204" pitchFamily="34" charset="0"/>
                <a:ea typeface="Times New Roman" panose="02020603050405020304" pitchFamily="18" charset="0"/>
                <a:cs typeface="Times New Roman" panose="02020603050405020304" pitchFamily="18" charset="0"/>
              </a:rPr>
              <a:t> </a:t>
            </a:r>
            <a:r>
              <a:rPr lang="tr-TR" sz="1400" b="1" dirty="0" smtClean="0">
                <a:latin typeface="Arial" panose="020B0604020202020204" pitchFamily="34" charset="0"/>
              </a:rPr>
              <a:t>2.2.2 </a:t>
            </a:r>
            <a:r>
              <a:rPr lang="tr-TR" sz="1400" b="1" dirty="0">
                <a:latin typeface="Arial" panose="020B0604020202020204" pitchFamily="34" charset="0"/>
              </a:rPr>
              <a:t>- Duyu İle Muayene</a:t>
            </a:r>
          </a:p>
          <a:p>
            <a:pPr algn="just">
              <a:spcAft>
                <a:spcPts val="0"/>
              </a:spcAft>
            </a:pPr>
            <a:r>
              <a:rPr lang="tr-TR" sz="1400" dirty="0">
                <a:latin typeface="Arial" panose="020B0604020202020204" pitchFamily="34" charset="0"/>
                <a:ea typeface="Times New Roman" panose="02020603050405020304" pitchFamily="18" charset="0"/>
                <a:cs typeface="Times New Roman" panose="02020603050405020304" pitchFamily="18" charset="0"/>
              </a:rPr>
              <a:t>Duyu ile muayene, bakılarak, tadılarak, koklanarak ve el ile yapılır. Sonucun Madde 1.2.1 ve Madde 1.2.5’deki özelliklere uygun olup olmadığına bakılır.</a:t>
            </a:r>
          </a:p>
          <a:p>
            <a:pPr algn="just">
              <a:spcAft>
                <a:spcPts val="0"/>
              </a:spcAft>
            </a:pPr>
            <a:r>
              <a:rPr lang="tr-TR" sz="1400" dirty="0">
                <a:latin typeface="Arial" panose="020B0604020202020204" pitchFamily="34" charset="0"/>
                <a:ea typeface="Times New Roman" panose="02020603050405020304" pitchFamily="18" charset="0"/>
                <a:cs typeface="Times New Roman" panose="02020603050405020304" pitchFamily="18" charset="0"/>
              </a:rPr>
              <a:t> </a:t>
            </a:r>
            <a:r>
              <a:rPr lang="tr-TR" sz="1400" b="1" dirty="0" smtClean="0">
                <a:latin typeface="Arial" panose="020B0604020202020204" pitchFamily="34" charset="0"/>
              </a:rPr>
              <a:t>2.2.3 </a:t>
            </a:r>
            <a:r>
              <a:rPr lang="tr-TR" sz="1400" b="1" dirty="0">
                <a:latin typeface="Arial" panose="020B0604020202020204" pitchFamily="34" charset="0"/>
              </a:rPr>
              <a:t>- Kusurlu ve Kırılmış Mısır Cipsi Tayini</a:t>
            </a:r>
          </a:p>
          <a:p>
            <a:pPr algn="just">
              <a:spcAft>
                <a:spcPts val="0"/>
              </a:spcAft>
            </a:pPr>
            <a:r>
              <a:rPr lang="tr-TR" sz="1400" dirty="0">
                <a:latin typeface="Arial" panose="020B0604020202020204" pitchFamily="34" charset="0"/>
                <a:ea typeface="Times New Roman" panose="02020603050405020304" pitchFamily="18" charset="0"/>
                <a:cs typeface="Times New Roman" panose="02020603050405020304" pitchFamily="18" charset="0"/>
              </a:rPr>
              <a:t>En az 100 g olacak miktarda tüketici ambalajları açılarak net kütleleri tespit edilir. Kusurlu ve kırılmış cipsler ayrı ayrı tartılır. Kusurlu mısır cipsi  kütlesinin  toplam kütleye yüzde oranı kusurlu mısır cips oranını, kırılmış mısır cipsi  oranının  toplam kütleye yüzde oranı kırılmış cips miktarını verir. Sonucun Madde 1.2.2’ye uygun olup olmadığına bakılır.</a:t>
            </a:r>
          </a:p>
          <a:p>
            <a:endParaRPr lang="tr-TR" dirty="0"/>
          </a:p>
        </p:txBody>
      </p:sp>
      <p:sp>
        <p:nvSpPr>
          <p:cNvPr id="4" name="Veri Yer Tutucusu 3"/>
          <p:cNvSpPr>
            <a:spLocks noGrp="1"/>
          </p:cNvSpPr>
          <p:nvPr>
            <p:ph type="dt" sz="half" idx="10"/>
          </p:nvPr>
        </p:nvSpPr>
        <p:spPr/>
        <p:txBody>
          <a:bodyPr/>
          <a:lstStyle/>
          <a:p>
            <a:pPr>
              <a:defRPr/>
            </a:pPr>
            <a:endParaRPr lang="tr-TR" smtClean="0"/>
          </a:p>
          <a:p>
            <a:pPr>
              <a:defRPr/>
            </a:pPr>
            <a:r>
              <a:rPr lang="tr-TR" smtClean="0"/>
              <a:t>www.tse.org.tr</a:t>
            </a:r>
            <a:endParaRPr lang="tr-TR"/>
          </a:p>
        </p:txBody>
      </p:sp>
      <p:sp>
        <p:nvSpPr>
          <p:cNvPr id="5" name="Slayt Numarası Yer Tutucusu 4"/>
          <p:cNvSpPr>
            <a:spLocks noGrp="1"/>
          </p:cNvSpPr>
          <p:nvPr>
            <p:ph type="sldNum" sz="quarter" idx="11"/>
          </p:nvPr>
        </p:nvSpPr>
        <p:spPr/>
        <p:txBody>
          <a:bodyPr/>
          <a:lstStyle/>
          <a:p>
            <a:pPr>
              <a:defRPr/>
            </a:pPr>
            <a:fld id="{E4956B44-24E2-44A3-AD7C-51E7F9E99F00}" type="slidenum">
              <a:rPr lang="tr-TR" altLang="tr-TR" smtClean="0"/>
              <a:pPr>
                <a:defRPr/>
              </a:pPr>
              <a:t>39</a:t>
            </a:fld>
            <a:endParaRPr lang="tr-TR" altLang="tr-TR"/>
          </a:p>
        </p:txBody>
      </p:sp>
    </p:spTree>
    <p:extLst>
      <p:ext uri="{BB962C8B-B14F-4D97-AF65-F5344CB8AC3E}">
        <p14:creationId xmlns:p14="http://schemas.microsoft.com/office/powerpoint/2010/main" val="998833466"/>
      </p:ext>
    </p:extLst>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0" y="116632"/>
            <a:ext cx="9144000" cy="1052513"/>
          </a:xfrm>
        </p:spPr>
        <p:txBody>
          <a:bodyPr/>
          <a:lstStyle/>
          <a:p>
            <a:r>
              <a:rPr lang="en-US" altLang="tr-TR" sz="3600" dirty="0"/>
              <a:t>Duties</a:t>
            </a:r>
            <a:r>
              <a:rPr lang="tr-TR" altLang="tr-TR" sz="3600" dirty="0"/>
              <a:t> in </a:t>
            </a:r>
            <a:r>
              <a:rPr lang="tr-TR" altLang="tr-TR" sz="3600" dirty="0" err="1"/>
              <a:t>relation</a:t>
            </a:r>
            <a:r>
              <a:rPr lang="tr-TR" altLang="tr-TR" sz="3600" dirty="0"/>
              <a:t> </a:t>
            </a:r>
            <a:r>
              <a:rPr lang="tr-TR" altLang="tr-TR" sz="3600" dirty="0" err="1"/>
              <a:t>to</a:t>
            </a:r>
            <a:r>
              <a:rPr lang="tr-TR" altLang="tr-TR" sz="3600" dirty="0"/>
              <a:t> </a:t>
            </a:r>
            <a:r>
              <a:rPr lang="tr-TR" altLang="tr-TR" sz="3600" dirty="0" err="1"/>
              <a:t>certification</a:t>
            </a:r>
            <a:r>
              <a:rPr lang="en-US" sz="3600" dirty="0"/>
              <a:t> given by Law 132</a:t>
            </a:r>
            <a:endParaRPr lang="tr-TR" sz="3600" dirty="0"/>
          </a:p>
        </p:txBody>
      </p:sp>
      <p:sp>
        <p:nvSpPr>
          <p:cNvPr id="3" name="İçerik Yer Tutucusu 2"/>
          <p:cNvSpPr>
            <a:spLocks noGrp="1"/>
          </p:cNvSpPr>
          <p:nvPr>
            <p:ph idx="1"/>
          </p:nvPr>
        </p:nvSpPr>
        <p:spPr/>
        <p:txBody>
          <a:bodyPr/>
          <a:lstStyle/>
          <a:p>
            <a:r>
              <a:rPr lang="tr-TR" dirty="0"/>
              <a:t>T</a:t>
            </a:r>
            <a:r>
              <a:rPr lang="en-US" dirty="0" smtClean="0"/>
              <a:t>o </a:t>
            </a:r>
            <a:r>
              <a:rPr lang="en-US" dirty="0"/>
              <a:t>set up laboratories for the purposes of carrying out researches connected with standards and of inspection the implementation of optional standards, and to perform and report on technical work carried out upon the demand of the public or private sector</a:t>
            </a:r>
            <a:r>
              <a:rPr lang="en-US" dirty="0" smtClean="0"/>
              <a:t>.</a:t>
            </a:r>
            <a:endParaRPr lang="tr-TR" dirty="0" smtClean="0"/>
          </a:p>
          <a:p>
            <a:pPr marL="0" indent="0">
              <a:buNone/>
            </a:pPr>
            <a:endParaRPr lang="tr-TR" dirty="0" smtClean="0"/>
          </a:p>
          <a:p>
            <a:r>
              <a:rPr lang="tr-TR" dirty="0" err="1" smtClean="0"/>
              <a:t>To</a:t>
            </a:r>
            <a:r>
              <a:rPr lang="tr-TR" dirty="0" smtClean="0"/>
              <a:t> c</a:t>
            </a:r>
            <a:r>
              <a:rPr lang="en-US" dirty="0" err="1" smtClean="0"/>
              <a:t>arry</a:t>
            </a:r>
            <a:r>
              <a:rPr lang="tr-TR" dirty="0" smtClean="0"/>
              <a:t> </a:t>
            </a:r>
            <a:r>
              <a:rPr lang="en-US" dirty="0" smtClean="0"/>
              <a:t>out </a:t>
            </a:r>
            <a:r>
              <a:rPr lang="en-US" dirty="0"/>
              <a:t>research and development works related to the metrology and the calibration and setting up laboratories needed for these activities.</a:t>
            </a:r>
            <a:endParaRPr lang="tr-TR" dirty="0"/>
          </a:p>
        </p:txBody>
      </p:sp>
      <p:sp>
        <p:nvSpPr>
          <p:cNvPr id="4" name="Veri Yer Tutucusu 3"/>
          <p:cNvSpPr>
            <a:spLocks noGrp="1"/>
          </p:cNvSpPr>
          <p:nvPr>
            <p:ph type="dt" sz="half" idx="10"/>
          </p:nvPr>
        </p:nvSpPr>
        <p:spPr/>
        <p:txBody>
          <a:bodyPr/>
          <a:lstStyle/>
          <a:p>
            <a:pPr>
              <a:defRPr/>
            </a:pPr>
            <a:endParaRPr lang="tr-TR" smtClean="0"/>
          </a:p>
          <a:p>
            <a:pPr>
              <a:defRPr/>
            </a:pPr>
            <a:r>
              <a:rPr lang="tr-TR" smtClean="0"/>
              <a:t>www.tse.org.tr</a:t>
            </a:r>
            <a:endParaRPr lang="tr-TR"/>
          </a:p>
        </p:txBody>
      </p:sp>
      <p:sp>
        <p:nvSpPr>
          <p:cNvPr id="5" name="Slayt Numarası Yer Tutucusu 4"/>
          <p:cNvSpPr>
            <a:spLocks noGrp="1"/>
          </p:cNvSpPr>
          <p:nvPr>
            <p:ph type="sldNum" sz="quarter" idx="11"/>
          </p:nvPr>
        </p:nvSpPr>
        <p:spPr/>
        <p:txBody>
          <a:bodyPr/>
          <a:lstStyle/>
          <a:p>
            <a:pPr>
              <a:defRPr/>
            </a:pPr>
            <a:fld id="{E4956B44-24E2-44A3-AD7C-51E7F9E99F00}" type="slidenum">
              <a:rPr lang="tr-TR" altLang="tr-TR" smtClean="0"/>
              <a:pPr>
                <a:defRPr/>
              </a:pPr>
              <a:t>4</a:t>
            </a:fld>
            <a:endParaRPr lang="tr-TR" altLang="tr-TR"/>
          </a:p>
        </p:txBody>
      </p:sp>
    </p:spTree>
    <p:extLst>
      <p:ext uri="{BB962C8B-B14F-4D97-AF65-F5344CB8AC3E}">
        <p14:creationId xmlns:p14="http://schemas.microsoft.com/office/powerpoint/2010/main" val="2116543981"/>
      </p:ext>
    </p:extLst>
  </p:cSld>
  <p:clrMapOvr>
    <a:masterClrMapping/>
  </p:clrMapOvr>
  <p:transition spd="med"/>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smtClean="0"/>
              <a:t>TS 11998</a:t>
            </a:r>
            <a:endParaRPr lang="tr-TR" dirty="0"/>
          </a:p>
        </p:txBody>
      </p:sp>
      <p:sp>
        <p:nvSpPr>
          <p:cNvPr id="3" name="İçerik Yer Tutucusu 2"/>
          <p:cNvSpPr>
            <a:spLocks noGrp="1"/>
          </p:cNvSpPr>
          <p:nvPr>
            <p:ph idx="1"/>
          </p:nvPr>
        </p:nvSpPr>
        <p:spPr/>
        <p:txBody>
          <a:bodyPr/>
          <a:lstStyle/>
          <a:p>
            <a:r>
              <a:rPr lang="tr-TR" sz="1400" b="1" dirty="0"/>
              <a:t>2.3 - DENEYLER</a:t>
            </a:r>
          </a:p>
          <a:p>
            <a:r>
              <a:rPr lang="tr-TR" sz="1400" dirty="0"/>
              <a:t>Birbirine paralel en az iki deney yapılmalıdır. Deneylerde damıtık su veya buna eşdeğer saflıkta su kullanılmalıdır. Kullanılan bütün reaktifler analitik saflıkta olmalı, ayarlı çözeltiler TS 545’e, belirteç çözeltiler ise TS 2104’e göre hazırlanmalıdır.</a:t>
            </a:r>
          </a:p>
          <a:p>
            <a:r>
              <a:rPr lang="tr-TR" sz="1400" dirty="0"/>
              <a:t> </a:t>
            </a:r>
          </a:p>
          <a:p>
            <a:r>
              <a:rPr lang="tr-TR" sz="1400" b="1" dirty="0"/>
              <a:t>2.3.1 - Analiz Numunesinin Hazırlanması</a:t>
            </a:r>
          </a:p>
          <a:p>
            <a:r>
              <a:rPr lang="tr-TR" sz="1400" dirty="0"/>
              <a:t>Numune mısır cipsi paketleri aseptik şartlarda birer birer açılır ve ağzı kapaklı, steril bir cam kavanoza steril bir pens, maşa veya kaşıkla her numuneden eşit miktar veya adet olmak üzere ve toplam 25 g’dan az olmayacak miktarda mikrobiyolojik deney numunesi alınarak ilgili laboratuvara gönderilir. Ağzı açılan diğer numuneler önce duyu muayenesine tabi tutulur ve hemen sonra porselen bir havan içinde ezilerek hava geçirmez temiz bir kap içine konulur.</a:t>
            </a:r>
          </a:p>
          <a:p>
            <a:r>
              <a:rPr lang="tr-TR" sz="1400" b="1" dirty="0"/>
              <a:t>2.3.2 - Rutubet Miktarı Tayini</a:t>
            </a:r>
          </a:p>
          <a:p>
            <a:r>
              <a:rPr lang="tr-TR" sz="1400" dirty="0"/>
              <a:t>Rutubet miktarı, TS 2134’e göre tayin edilir ve sonucun Madde 1.2.3’e uygun olup olmadığına bakılır.</a:t>
            </a:r>
          </a:p>
          <a:p>
            <a:r>
              <a:rPr lang="tr-TR" sz="1400" dirty="0"/>
              <a:t> </a:t>
            </a:r>
            <a:r>
              <a:rPr lang="tr-TR" sz="1400" b="1" dirty="0" smtClean="0"/>
              <a:t>2.3.3 </a:t>
            </a:r>
            <a:r>
              <a:rPr lang="tr-TR" sz="1400" b="1" dirty="0"/>
              <a:t>- Tuz Miktarı Tayini</a:t>
            </a:r>
          </a:p>
          <a:p>
            <a:r>
              <a:rPr lang="tr-TR" sz="1400" dirty="0"/>
              <a:t>Tuz miktarı, TS 3190’a göre tayin edilir ve sonucun Madde 1.2.3’e uygun olup olmadığına bakılır</a:t>
            </a:r>
            <a:r>
              <a:rPr lang="tr-TR" sz="1400" dirty="0" smtClean="0"/>
              <a:t>.</a:t>
            </a:r>
          </a:p>
          <a:p>
            <a:r>
              <a:rPr lang="tr-TR" sz="1400" b="1" dirty="0"/>
              <a:t>2.3.4 - Yağ Miktarı Tayini</a:t>
            </a:r>
          </a:p>
          <a:p>
            <a:r>
              <a:rPr lang="tr-TR" sz="1400" dirty="0"/>
              <a:t>Yağ miktarı, TS 3190’a göre tayin edilir ve sonucun Madde 1.2.3’e uygun olup olmadığına bakılır.</a:t>
            </a:r>
          </a:p>
          <a:p>
            <a:endParaRPr lang="tr-TR" sz="1400" dirty="0"/>
          </a:p>
          <a:p>
            <a:r>
              <a:rPr lang="tr-TR" sz="1400" dirty="0"/>
              <a:t> </a:t>
            </a:r>
          </a:p>
          <a:p>
            <a:endParaRPr lang="tr-TR" sz="1400" dirty="0"/>
          </a:p>
        </p:txBody>
      </p:sp>
      <p:sp>
        <p:nvSpPr>
          <p:cNvPr id="4" name="Veri Yer Tutucusu 3"/>
          <p:cNvSpPr>
            <a:spLocks noGrp="1"/>
          </p:cNvSpPr>
          <p:nvPr>
            <p:ph type="dt" sz="half" idx="10"/>
          </p:nvPr>
        </p:nvSpPr>
        <p:spPr/>
        <p:txBody>
          <a:bodyPr/>
          <a:lstStyle/>
          <a:p>
            <a:pPr>
              <a:defRPr/>
            </a:pPr>
            <a:endParaRPr lang="tr-TR" smtClean="0"/>
          </a:p>
          <a:p>
            <a:pPr>
              <a:defRPr/>
            </a:pPr>
            <a:r>
              <a:rPr lang="tr-TR" smtClean="0"/>
              <a:t>www.tse.org.tr</a:t>
            </a:r>
            <a:endParaRPr lang="tr-TR"/>
          </a:p>
        </p:txBody>
      </p:sp>
      <p:sp>
        <p:nvSpPr>
          <p:cNvPr id="5" name="Slayt Numarası Yer Tutucusu 4"/>
          <p:cNvSpPr>
            <a:spLocks noGrp="1"/>
          </p:cNvSpPr>
          <p:nvPr>
            <p:ph type="sldNum" sz="quarter" idx="11"/>
          </p:nvPr>
        </p:nvSpPr>
        <p:spPr/>
        <p:txBody>
          <a:bodyPr/>
          <a:lstStyle/>
          <a:p>
            <a:pPr>
              <a:defRPr/>
            </a:pPr>
            <a:fld id="{E4956B44-24E2-44A3-AD7C-51E7F9E99F00}" type="slidenum">
              <a:rPr lang="tr-TR" altLang="tr-TR" smtClean="0"/>
              <a:pPr>
                <a:defRPr/>
              </a:pPr>
              <a:t>40</a:t>
            </a:fld>
            <a:endParaRPr lang="tr-TR" altLang="tr-TR"/>
          </a:p>
        </p:txBody>
      </p:sp>
    </p:spTree>
    <p:extLst>
      <p:ext uri="{BB962C8B-B14F-4D97-AF65-F5344CB8AC3E}">
        <p14:creationId xmlns:p14="http://schemas.microsoft.com/office/powerpoint/2010/main" val="1582148680"/>
      </p:ext>
    </p:extLst>
  </p:cSld>
  <p:clrMapOvr>
    <a:masterClrMapping/>
  </p:clrMapOvr>
  <p:transition spd="med"/>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smtClean="0"/>
              <a:t>TS 11998</a:t>
            </a:r>
            <a:endParaRPr lang="tr-TR" dirty="0"/>
          </a:p>
        </p:txBody>
      </p:sp>
      <p:sp>
        <p:nvSpPr>
          <p:cNvPr id="3" name="İçerik Yer Tutucusu 2"/>
          <p:cNvSpPr>
            <a:spLocks noGrp="1"/>
          </p:cNvSpPr>
          <p:nvPr>
            <p:ph idx="1"/>
          </p:nvPr>
        </p:nvSpPr>
        <p:spPr/>
        <p:txBody>
          <a:bodyPr/>
          <a:lstStyle/>
          <a:p>
            <a:r>
              <a:rPr lang="tr-TR" sz="1400" b="1" dirty="0"/>
              <a:t>2.3.5 - </a:t>
            </a:r>
            <a:r>
              <a:rPr lang="tr-TR" sz="1400" b="1" dirty="0" err="1"/>
              <a:t>Ekstrakte</a:t>
            </a:r>
            <a:r>
              <a:rPr lang="tr-TR" sz="1400" b="1" dirty="0"/>
              <a:t> Edilmiş Yağda </a:t>
            </a:r>
            <a:r>
              <a:rPr lang="tr-TR" sz="1400" b="1" dirty="0" err="1"/>
              <a:t>Oksi</a:t>
            </a:r>
            <a:r>
              <a:rPr lang="tr-TR" sz="1400" b="1" dirty="0"/>
              <a:t> Yağ Asitliği Tayini</a:t>
            </a:r>
          </a:p>
          <a:p>
            <a:r>
              <a:rPr lang="tr-TR" sz="1400" dirty="0" err="1"/>
              <a:t>Ekstrakte</a:t>
            </a:r>
            <a:r>
              <a:rPr lang="tr-TR" sz="1400" dirty="0"/>
              <a:t> edilmiş yağda </a:t>
            </a:r>
            <a:r>
              <a:rPr lang="tr-TR" sz="1400" dirty="0" err="1"/>
              <a:t>oksi</a:t>
            </a:r>
            <a:r>
              <a:rPr lang="tr-TR" sz="1400" dirty="0"/>
              <a:t> yağ asitliği TS 2383’e göre yapılır ve oleik asit cinsinden ifade edilir. Sonucun Madde 1.2.3’e uygun olup olmadığına bakılır.</a:t>
            </a:r>
          </a:p>
          <a:p>
            <a:r>
              <a:rPr lang="tr-TR" sz="1400" dirty="0"/>
              <a:t> </a:t>
            </a:r>
          </a:p>
          <a:p>
            <a:r>
              <a:rPr lang="tr-TR" sz="1400" b="1" dirty="0"/>
              <a:t>2.3.6 - </a:t>
            </a:r>
            <a:r>
              <a:rPr lang="tr-TR" sz="1400" b="1" dirty="0" err="1"/>
              <a:t>Ekstrakte</a:t>
            </a:r>
            <a:r>
              <a:rPr lang="tr-TR" sz="1400" b="1" dirty="0"/>
              <a:t> Edilmiş Yağda </a:t>
            </a:r>
            <a:r>
              <a:rPr lang="tr-TR" sz="1400" b="1" dirty="0" err="1"/>
              <a:t>Oksi</a:t>
            </a:r>
            <a:r>
              <a:rPr lang="tr-TR" sz="1400" b="1" dirty="0"/>
              <a:t> Yağ Asitleri Miktarı Tayini</a:t>
            </a:r>
          </a:p>
          <a:p>
            <a:r>
              <a:rPr lang="tr-TR" sz="1400" dirty="0" err="1"/>
              <a:t>Ekstrakte</a:t>
            </a:r>
            <a:r>
              <a:rPr lang="tr-TR" sz="1400" dirty="0"/>
              <a:t> edilmiş yağda </a:t>
            </a:r>
            <a:r>
              <a:rPr lang="tr-TR" sz="1400" dirty="0" err="1"/>
              <a:t>oksi</a:t>
            </a:r>
            <a:r>
              <a:rPr lang="tr-TR" sz="1400" dirty="0"/>
              <a:t>  yağ asitliği tayini TS 3628’deki metoda uygun olarak yapılır. Sonucun Madde 1.2.3’e uygun olup olmadığına bakılır.</a:t>
            </a:r>
          </a:p>
          <a:p>
            <a:r>
              <a:rPr lang="tr-TR" sz="1400" dirty="0"/>
              <a:t> </a:t>
            </a:r>
          </a:p>
          <a:p>
            <a:r>
              <a:rPr lang="tr-TR" sz="1400" b="1" dirty="0"/>
              <a:t>2.3.7 - Dumanlanma Noktası Tayini</a:t>
            </a:r>
          </a:p>
          <a:p>
            <a:r>
              <a:rPr lang="tr-TR" sz="1400" dirty="0"/>
              <a:t>Dumanlanma noktası tayini TS 3628’deki metoda göre yapılır. Sonucun 1.2.3’e uygun olup olmadığına bakılır.</a:t>
            </a:r>
          </a:p>
          <a:p>
            <a:r>
              <a:rPr lang="tr-TR" sz="1400" dirty="0"/>
              <a:t> </a:t>
            </a:r>
          </a:p>
          <a:p>
            <a:r>
              <a:rPr lang="tr-TR" sz="1400" b="1" dirty="0"/>
              <a:t>2.3.8 - Toplam </a:t>
            </a:r>
            <a:r>
              <a:rPr lang="tr-TR" sz="1400" b="1" dirty="0" err="1"/>
              <a:t>Mezofilik</a:t>
            </a:r>
            <a:r>
              <a:rPr lang="tr-TR" sz="1400" b="1" dirty="0"/>
              <a:t> Aerobik Bakteri Sayımı</a:t>
            </a:r>
          </a:p>
          <a:p>
            <a:r>
              <a:rPr lang="tr-TR" sz="1400" dirty="0"/>
              <a:t>Toplam </a:t>
            </a:r>
            <a:r>
              <a:rPr lang="tr-TR" sz="1400" dirty="0" err="1"/>
              <a:t>mezofilik</a:t>
            </a:r>
            <a:r>
              <a:rPr lang="tr-TR" sz="1400" dirty="0"/>
              <a:t> aerobik bakteri sayımı, TS 7894’deki kurallara uyarak, TS 7703’e göre yapılır. Sonucun Madde 1.2.4’e uygun olup olmadığına bakılır.</a:t>
            </a:r>
          </a:p>
          <a:p>
            <a:r>
              <a:rPr lang="tr-TR" sz="1400" dirty="0"/>
              <a:t> </a:t>
            </a:r>
          </a:p>
          <a:p>
            <a:r>
              <a:rPr lang="tr-TR" sz="1400" b="1" dirty="0"/>
              <a:t>2.3.9 - </a:t>
            </a:r>
            <a:r>
              <a:rPr lang="tr-TR" sz="1400" b="1" dirty="0" err="1"/>
              <a:t>Fekal</a:t>
            </a:r>
            <a:r>
              <a:rPr lang="tr-TR" sz="1400" b="1" dirty="0"/>
              <a:t> Koli Aranması</a:t>
            </a:r>
          </a:p>
          <a:p>
            <a:r>
              <a:rPr lang="tr-TR" sz="1400" dirty="0" err="1"/>
              <a:t>Fekal</a:t>
            </a:r>
            <a:r>
              <a:rPr lang="tr-TR" sz="1400" dirty="0"/>
              <a:t> koli aranması, TS 7894’deki kurallara uyarak TS 4265’e göre yapılır. Sonucun Madde 1.2.4’e uygun olup olmadığına bakılır.</a:t>
            </a:r>
          </a:p>
          <a:p>
            <a:r>
              <a:rPr lang="tr-TR" sz="1400" dirty="0"/>
              <a:t> </a:t>
            </a:r>
          </a:p>
        </p:txBody>
      </p:sp>
      <p:sp>
        <p:nvSpPr>
          <p:cNvPr id="4" name="Veri Yer Tutucusu 3"/>
          <p:cNvSpPr>
            <a:spLocks noGrp="1"/>
          </p:cNvSpPr>
          <p:nvPr>
            <p:ph type="dt" sz="half" idx="10"/>
          </p:nvPr>
        </p:nvSpPr>
        <p:spPr/>
        <p:txBody>
          <a:bodyPr/>
          <a:lstStyle/>
          <a:p>
            <a:pPr>
              <a:defRPr/>
            </a:pPr>
            <a:endParaRPr lang="tr-TR" smtClean="0"/>
          </a:p>
          <a:p>
            <a:pPr>
              <a:defRPr/>
            </a:pPr>
            <a:r>
              <a:rPr lang="tr-TR" smtClean="0"/>
              <a:t>www.tse.org.tr</a:t>
            </a:r>
            <a:endParaRPr lang="tr-TR"/>
          </a:p>
        </p:txBody>
      </p:sp>
      <p:sp>
        <p:nvSpPr>
          <p:cNvPr id="5" name="Slayt Numarası Yer Tutucusu 4"/>
          <p:cNvSpPr>
            <a:spLocks noGrp="1"/>
          </p:cNvSpPr>
          <p:nvPr>
            <p:ph type="sldNum" sz="quarter" idx="11"/>
          </p:nvPr>
        </p:nvSpPr>
        <p:spPr/>
        <p:txBody>
          <a:bodyPr/>
          <a:lstStyle/>
          <a:p>
            <a:pPr>
              <a:defRPr/>
            </a:pPr>
            <a:fld id="{E4956B44-24E2-44A3-AD7C-51E7F9E99F00}" type="slidenum">
              <a:rPr lang="tr-TR" altLang="tr-TR" smtClean="0"/>
              <a:pPr>
                <a:defRPr/>
              </a:pPr>
              <a:t>41</a:t>
            </a:fld>
            <a:endParaRPr lang="tr-TR" altLang="tr-TR"/>
          </a:p>
        </p:txBody>
      </p:sp>
    </p:spTree>
    <p:extLst>
      <p:ext uri="{BB962C8B-B14F-4D97-AF65-F5344CB8AC3E}">
        <p14:creationId xmlns:p14="http://schemas.microsoft.com/office/powerpoint/2010/main" val="591717490"/>
      </p:ext>
    </p:extLst>
  </p:cSld>
  <p:clrMapOvr>
    <a:masterClrMapping/>
  </p:clrMapOvr>
  <p:transition spd="med"/>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smtClean="0"/>
              <a:t>TS 11998</a:t>
            </a:r>
            <a:endParaRPr lang="tr-TR" dirty="0"/>
          </a:p>
        </p:txBody>
      </p:sp>
      <p:sp>
        <p:nvSpPr>
          <p:cNvPr id="3" name="İçerik Yer Tutucusu 2"/>
          <p:cNvSpPr>
            <a:spLocks noGrp="1"/>
          </p:cNvSpPr>
          <p:nvPr>
            <p:ph idx="1"/>
          </p:nvPr>
        </p:nvSpPr>
        <p:spPr/>
        <p:txBody>
          <a:bodyPr/>
          <a:lstStyle/>
          <a:p>
            <a:r>
              <a:rPr lang="tr-TR" sz="1400" b="1" dirty="0"/>
              <a:t>2.3.10 - </a:t>
            </a:r>
            <a:r>
              <a:rPr lang="tr-TR" sz="1400" b="1" dirty="0" err="1"/>
              <a:t>Salmonella</a:t>
            </a:r>
            <a:r>
              <a:rPr lang="tr-TR" sz="1400" b="1" dirty="0"/>
              <a:t> Aranması</a:t>
            </a:r>
          </a:p>
          <a:p>
            <a:r>
              <a:rPr lang="tr-TR" sz="1400" dirty="0" err="1"/>
              <a:t>Salmonella</a:t>
            </a:r>
            <a:r>
              <a:rPr lang="tr-TR" sz="1400" dirty="0"/>
              <a:t> aranması, TS 7894’deki kurallara uyarak TS 7438’e göre yapılır. Sonucun Madde 1.2.4’e uygun olup olmadığına bakılır.</a:t>
            </a:r>
          </a:p>
          <a:p>
            <a:r>
              <a:rPr lang="tr-TR" sz="1400" dirty="0"/>
              <a:t> </a:t>
            </a:r>
            <a:r>
              <a:rPr lang="tr-TR" sz="1400" b="1" dirty="0" smtClean="0"/>
              <a:t>2.3.11 </a:t>
            </a:r>
            <a:r>
              <a:rPr lang="tr-TR" sz="1400" b="1" dirty="0"/>
              <a:t>- </a:t>
            </a:r>
            <a:r>
              <a:rPr lang="tr-TR" sz="1400" b="1" dirty="0" err="1"/>
              <a:t>Staphylococcus</a:t>
            </a:r>
            <a:r>
              <a:rPr lang="tr-TR" sz="1400" b="1" dirty="0"/>
              <a:t> </a:t>
            </a:r>
            <a:r>
              <a:rPr lang="tr-TR" sz="1400" b="1" dirty="0" err="1"/>
              <a:t>aureus</a:t>
            </a:r>
            <a:r>
              <a:rPr lang="tr-TR" sz="1400" b="1" dirty="0"/>
              <a:t> Aranması</a:t>
            </a:r>
          </a:p>
          <a:p>
            <a:r>
              <a:rPr lang="tr-TR" sz="1400" u="sng" dirty="0" err="1"/>
              <a:t>Staphylococcus</a:t>
            </a:r>
            <a:r>
              <a:rPr lang="tr-TR" sz="1400" dirty="0"/>
              <a:t> </a:t>
            </a:r>
            <a:r>
              <a:rPr lang="tr-TR" sz="1400" u="sng" dirty="0" err="1"/>
              <a:t>aureus</a:t>
            </a:r>
            <a:r>
              <a:rPr lang="tr-TR" sz="1400" dirty="0"/>
              <a:t> aranması TS 7894’deki kurallara uyarak TS 6582’e göre yapılır. Sonucun Madde 1.2.4’e uygun olup olmadığına bakılır.</a:t>
            </a:r>
          </a:p>
          <a:p>
            <a:r>
              <a:rPr lang="tr-TR" sz="1400" b="1" dirty="0"/>
              <a:t> </a:t>
            </a:r>
            <a:r>
              <a:rPr lang="tr-TR" sz="1400" b="1" dirty="0" smtClean="0"/>
              <a:t>2.3.12 </a:t>
            </a:r>
            <a:r>
              <a:rPr lang="tr-TR" sz="1400" b="1" dirty="0"/>
              <a:t>- Maya ve Küf Sayımı</a:t>
            </a:r>
          </a:p>
          <a:p>
            <a:r>
              <a:rPr lang="tr-TR" sz="1400" dirty="0"/>
              <a:t>Maya ve küf sayımı, TS 7894’deki kurallara uyarak TS 6580’e göre yapılır. Sonucun Madde 1.2.3’e uygun olup olmadığına bakılır.</a:t>
            </a:r>
          </a:p>
          <a:p>
            <a:r>
              <a:rPr lang="tr-TR" sz="1400" dirty="0"/>
              <a:t> </a:t>
            </a:r>
            <a:r>
              <a:rPr lang="tr-TR" sz="1400" b="1" dirty="0" smtClean="0"/>
              <a:t>2.3.13 </a:t>
            </a:r>
            <a:r>
              <a:rPr lang="tr-TR" sz="1400" b="1" dirty="0"/>
              <a:t>- Metalik Maddeler Tayini</a:t>
            </a:r>
          </a:p>
          <a:p>
            <a:r>
              <a:rPr lang="tr-TR" sz="1400" dirty="0"/>
              <a:t>Metalik madde tayini için Madde 2.3.1’e göre alınan numuneler, Atomik </a:t>
            </a:r>
            <a:r>
              <a:rPr lang="tr-TR" sz="1400" dirty="0" err="1"/>
              <a:t>Absorpsiyon</a:t>
            </a:r>
            <a:r>
              <a:rPr lang="tr-TR" sz="1400" dirty="0"/>
              <a:t> </a:t>
            </a:r>
            <a:r>
              <a:rPr lang="tr-TR" sz="1400" dirty="0" err="1"/>
              <a:t>Spektrofotometri</a:t>
            </a:r>
            <a:r>
              <a:rPr lang="tr-TR" sz="1400" dirty="0"/>
              <a:t> (AAS) kullanıldığında yaş yakma (TS 4887) veya kül etme (TS 4888) metoduna tabi tutulur. Bu işlemden sonra </a:t>
            </a:r>
            <a:r>
              <a:rPr lang="tr-TR" sz="1400" dirty="0" err="1"/>
              <a:t>asenik</a:t>
            </a:r>
            <a:r>
              <a:rPr lang="tr-TR" sz="1400" dirty="0"/>
              <a:t>  TS 6474’e, bakır ISO 3094’e, kalay TS 6065’e, kurşun TS 6182’ye göre tayin edilir. Sonucun Madde 1.2.4’e uygun olup olmadığına bakılır.</a:t>
            </a:r>
          </a:p>
          <a:p>
            <a:r>
              <a:rPr lang="tr-TR" sz="1400" dirty="0"/>
              <a:t> </a:t>
            </a:r>
            <a:r>
              <a:rPr lang="tr-TR" sz="1400" b="1" dirty="0" smtClean="0"/>
              <a:t>2.3.14 </a:t>
            </a:r>
            <a:r>
              <a:rPr lang="tr-TR" sz="1400" b="1" dirty="0"/>
              <a:t>- </a:t>
            </a:r>
            <a:r>
              <a:rPr lang="tr-TR" sz="1400" b="1" dirty="0" err="1"/>
              <a:t>Aflatoksin</a:t>
            </a:r>
            <a:r>
              <a:rPr lang="tr-TR" sz="1400" b="1" dirty="0"/>
              <a:t> Tayini</a:t>
            </a:r>
          </a:p>
          <a:p>
            <a:r>
              <a:rPr lang="tr-TR" sz="1400" dirty="0" err="1"/>
              <a:t>Aflatoksin</a:t>
            </a:r>
            <a:r>
              <a:rPr lang="tr-TR" sz="1400" dirty="0"/>
              <a:t> tayini TS 4672’e göre yapılır. Sonucun Madde 1.2.4’e uygun olup olmadığına bakılır.</a:t>
            </a:r>
          </a:p>
          <a:p>
            <a:endParaRPr lang="tr-TR" sz="1400" dirty="0"/>
          </a:p>
        </p:txBody>
      </p:sp>
      <p:sp>
        <p:nvSpPr>
          <p:cNvPr id="4" name="Veri Yer Tutucusu 3"/>
          <p:cNvSpPr>
            <a:spLocks noGrp="1"/>
          </p:cNvSpPr>
          <p:nvPr>
            <p:ph type="dt" sz="half" idx="10"/>
          </p:nvPr>
        </p:nvSpPr>
        <p:spPr/>
        <p:txBody>
          <a:bodyPr/>
          <a:lstStyle/>
          <a:p>
            <a:pPr>
              <a:defRPr/>
            </a:pPr>
            <a:endParaRPr lang="tr-TR" smtClean="0"/>
          </a:p>
          <a:p>
            <a:pPr>
              <a:defRPr/>
            </a:pPr>
            <a:r>
              <a:rPr lang="tr-TR" smtClean="0"/>
              <a:t>www.tse.org.tr</a:t>
            </a:r>
            <a:endParaRPr lang="tr-TR"/>
          </a:p>
        </p:txBody>
      </p:sp>
      <p:sp>
        <p:nvSpPr>
          <p:cNvPr id="5" name="Slayt Numarası Yer Tutucusu 4"/>
          <p:cNvSpPr>
            <a:spLocks noGrp="1"/>
          </p:cNvSpPr>
          <p:nvPr>
            <p:ph type="sldNum" sz="quarter" idx="11"/>
          </p:nvPr>
        </p:nvSpPr>
        <p:spPr/>
        <p:txBody>
          <a:bodyPr/>
          <a:lstStyle/>
          <a:p>
            <a:pPr>
              <a:defRPr/>
            </a:pPr>
            <a:fld id="{E4956B44-24E2-44A3-AD7C-51E7F9E99F00}" type="slidenum">
              <a:rPr lang="tr-TR" altLang="tr-TR" smtClean="0"/>
              <a:pPr>
                <a:defRPr/>
              </a:pPr>
              <a:t>42</a:t>
            </a:fld>
            <a:endParaRPr lang="tr-TR" altLang="tr-TR"/>
          </a:p>
        </p:txBody>
      </p:sp>
    </p:spTree>
    <p:extLst>
      <p:ext uri="{BB962C8B-B14F-4D97-AF65-F5344CB8AC3E}">
        <p14:creationId xmlns:p14="http://schemas.microsoft.com/office/powerpoint/2010/main" val="2878751486"/>
      </p:ext>
    </p:extLst>
  </p:cSld>
  <p:clrMapOvr>
    <a:masterClrMapping/>
  </p:clrMapOvr>
  <p:transition spd="med"/>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smtClean="0"/>
              <a:t>TS 11998</a:t>
            </a:r>
            <a:endParaRPr lang="tr-TR" dirty="0"/>
          </a:p>
        </p:txBody>
      </p:sp>
      <p:sp>
        <p:nvSpPr>
          <p:cNvPr id="3" name="İçerik Yer Tutucusu 2"/>
          <p:cNvSpPr>
            <a:spLocks noGrp="1"/>
          </p:cNvSpPr>
          <p:nvPr>
            <p:ph idx="1"/>
          </p:nvPr>
        </p:nvSpPr>
        <p:spPr/>
        <p:txBody>
          <a:bodyPr/>
          <a:lstStyle/>
          <a:p>
            <a:r>
              <a:rPr lang="tr-TR" sz="1400" b="1" dirty="0"/>
              <a:t>2.4 - DEĞERLENDİRME</a:t>
            </a:r>
          </a:p>
          <a:p>
            <a:r>
              <a:rPr lang="tr-TR" sz="1400" dirty="0"/>
              <a:t>Muayene ve deney sonuçlarının </a:t>
            </a:r>
            <a:r>
              <a:rPr lang="tr-TR" sz="1400" dirty="0" err="1"/>
              <a:t>herbiri</a:t>
            </a:r>
            <a:r>
              <a:rPr lang="tr-TR" sz="1400" dirty="0"/>
              <a:t> standarda uygunsa parti standarda uygun sayılır.</a:t>
            </a:r>
          </a:p>
          <a:p>
            <a:r>
              <a:rPr lang="tr-TR" sz="1400" dirty="0"/>
              <a:t> </a:t>
            </a:r>
            <a:r>
              <a:rPr lang="tr-TR" sz="1400" b="1" dirty="0" smtClean="0"/>
              <a:t>2.5 </a:t>
            </a:r>
            <a:r>
              <a:rPr lang="tr-TR" sz="1400" b="1" dirty="0"/>
              <a:t>- MUAYENE VE DENEY RAPORU</a:t>
            </a:r>
          </a:p>
          <a:p>
            <a:r>
              <a:rPr lang="tr-TR" sz="1400" dirty="0"/>
              <a:t>Muayene ve deney raporunda en az aşağıdaki bilgiler bulunmalıdır:</a:t>
            </a:r>
          </a:p>
          <a:p>
            <a:r>
              <a:rPr lang="tr-TR" sz="1400" dirty="0"/>
              <a:t>- Muayenenin ve deneyin yapıldığı yerin ve laboratuvarın adı ile  muayene ve deneyi yapanın ve/veya raporu imzalayan yetkililerin adları, görev ve meslekleri,</a:t>
            </a:r>
          </a:p>
          <a:p>
            <a:r>
              <a:rPr lang="tr-TR" sz="1400" dirty="0"/>
              <a:t>- Muayene ve deney tarihi,</a:t>
            </a:r>
          </a:p>
          <a:p>
            <a:r>
              <a:rPr lang="tr-TR" sz="1400" dirty="0"/>
              <a:t>- Numunenin tanıtılması,</a:t>
            </a:r>
          </a:p>
          <a:p>
            <a:r>
              <a:rPr lang="tr-TR" sz="1400" dirty="0"/>
              <a:t>- Muayene ve deneyde uygulanan </a:t>
            </a:r>
            <a:r>
              <a:rPr lang="tr-TR" sz="1400" dirty="0" err="1"/>
              <a:t>standardların</a:t>
            </a:r>
            <a:r>
              <a:rPr lang="tr-TR" sz="1400" dirty="0"/>
              <a:t> numaraları,</a:t>
            </a:r>
          </a:p>
          <a:p>
            <a:r>
              <a:rPr lang="tr-TR" sz="1400" dirty="0"/>
              <a:t>- Sonuçların gösterilmesi,</a:t>
            </a:r>
          </a:p>
          <a:p>
            <a:r>
              <a:rPr lang="tr-TR" sz="1400" dirty="0"/>
              <a:t>- Muayene ve deney sonuçlarını değiştirebilecek faktörlerin mahzurlarını gidermek üzere alınan tedbirler,</a:t>
            </a:r>
          </a:p>
          <a:p>
            <a:r>
              <a:rPr lang="tr-TR" sz="1400" dirty="0"/>
              <a:t>- Uygulanan muayene ve deney metotlarının belirtilmeyen veya mecburi görülmeyen, fakat muayene ve deneyde yer almış olan işlemler,</a:t>
            </a:r>
          </a:p>
          <a:p>
            <a:r>
              <a:rPr lang="tr-TR" sz="1400" dirty="0"/>
              <a:t>- Standarda uygun olup olmadığı,</a:t>
            </a:r>
          </a:p>
          <a:p>
            <a:r>
              <a:rPr lang="tr-TR" sz="1400" dirty="0"/>
              <a:t>- Rapor tarih ve numarası,</a:t>
            </a:r>
          </a:p>
          <a:p>
            <a:r>
              <a:rPr lang="tr-TR" sz="1400" dirty="0"/>
              <a:t>İhracatta malın standarda uygun olması halinde, ihracatçıya verilecek olan denetleme (kontrol) belgesinin geçerlilik süresi 30 gündür.</a:t>
            </a:r>
          </a:p>
          <a:p>
            <a:endParaRPr lang="tr-TR" sz="1400" dirty="0"/>
          </a:p>
        </p:txBody>
      </p:sp>
      <p:sp>
        <p:nvSpPr>
          <p:cNvPr id="4" name="Veri Yer Tutucusu 3"/>
          <p:cNvSpPr>
            <a:spLocks noGrp="1"/>
          </p:cNvSpPr>
          <p:nvPr>
            <p:ph type="dt" sz="half" idx="10"/>
          </p:nvPr>
        </p:nvSpPr>
        <p:spPr/>
        <p:txBody>
          <a:bodyPr/>
          <a:lstStyle/>
          <a:p>
            <a:pPr>
              <a:defRPr/>
            </a:pPr>
            <a:endParaRPr lang="tr-TR" smtClean="0"/>
          </a:p>
          <a:p>
            <a:pPr>
              <a:defRPr/>
            </a:pPr>
            <a:r>
              <a:rPr lang="tr-TR" smtClean="0"/>
              <a:t>www.tse.org.tr</a:t>
            </a:r>
            <a:endParaRPr lang="tr-TR"/>
          </a:p>
        </p:txBody>
      </p:sp>
      <p:sp>
        <p:nvSpPr>
          <p:cNvPr id="5" name="Slayt Numarası Yer Tutucusu 4"/>
          <p:cNvSpPr>
            <a:spLocks noGrp="1"/>
          </p:cNvSpPr>
          <p:nvPr>
            <p:ph type="sldNum" sz="quarter" idx="11"/>
          </p:nvPr>
        </p:nvSpPr>
        <p:spPr/>
        <p:txBody>
          <a:bodyPr/>
          <a:lstStyle/>
          <a:p>
            <a:pPr>
              <a:defRPr/>
            </a:pPr>
            <a:fld id="{E4956B44-24E2-44A3-AD7C-51E7F9E99F00}" type="slidenum">
              <a:rPr lang="tr-TR" altLang="tr-TR" smtClean="0"/>
              <a:pPr>
                <a:defRPr/>
              </a:pPr>
              <a:t>43</a:t>
            </a:fld>
            <a:endParaRPr lang="tr-TR" altLang="tr-TR"/>
          </a:p>
        </p:txBody>
      </p:sp>
    </p:spTree>
    <p:extLst>
      <p:ext uri="{BB962C8B-B14F-4D97-AF65-F5344CB8AC3E}">
        <p14:creationId xmlns:p14="http://schemas.microsoft.com/office/powerpoint/2010/main" val="3256464740"/>
      </p:ext>
    </p:extLst>
  </p:cSld>
  <p:clrMapOvr>
    <a:masterClrMapping/>
  </p:clrMapOvr>
  <p:transition spd="med"/>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smtClean="0"/>
              <a:t>TS 11998</a:t>
            </a:r>
            <a:endParaRPr lang="tr-TR" dirty="0"/>
          </a:p>
        </p:txBody>
      </p:sp>
      <p:sp>
        <p:nvSpPr>
          <p:cNvPr id="3" name="İçerik Yer Tutucusu 2"/>
          <p:cNvSpPr>
            <a:spLocks noGrp="1"/>
          </p:cNvSpPr>
          <p:nvPr>
            <p:ph idx="1"/>
          </p:nvPr>
        </p:nvSpPr>
        <p:spPr/>
        <p:txBody>
          <a:bodyPr/>
          <a:lstStyle/>
          <a:p>
            <a:r>
              <a:rPr lang="tr-TR" sz="1400" b="1" dirty="0"/>
              <a:t>3 - PİYASAYA ARZ</a:t>
            </a:r>
          </a:p>
          <a:p>
            <a:r>
              <a:rPr lang="tr-TR" sz="1400" dirty="0"/>
              <a:t>Mısır cipsi piyasaya ambalajlı olarak </a:t>
            </a:r>
            <a:r>
              <a:rPr lang="tr-TR" sz="1400" dirty="0" err="1"/>
              <a:t>arzedilir</a:t>
            </a:r>
            <a:r>
              <a:rPr lang="tr-TR" sz="1400" dirty="0"/>
              <a:t>.</a:t>
            </a:r>
          </a:p>
          <a:p>
            <a:r>
              <a:rPr lang="tr-TR" sz="1400" b="1" dirty="0"/>
              <a:t> </a:t>
            </a:r>
            <a:endParaRPr lang="tr-TR" sz="1400" dirty="0"/>
          </a:p>
          <a:p>
            <a:r>
              <a:rPr lang="tr-TR" sz="1400" b="1" dirty="0"/>
              <a:t>3.1 - AMBALAJ</a:t>
            </a:r>
          </a:p>
          <a:p>
            <a:r>
              <a:rPr lang="tr-TR" sz="1400" dirty="0"/>
              <a:t>Ambalajlar, taşıma ve muhafaza esnasında mısır cipsinin  özelliklerini bozmayacak, dışarıdan bulaşmaları önleyecek nitelikte maddelerden yapılmış olmalıdır.</a:t>
            </a:r>
          </a:p>
          <a:p>
            <a:r>
              <a:rPr lang="tr-TR" sz="1400" dirty="0"/>
              <a:t> </a:t>
            </a:r>
          </a:p>
          <a:p>
            <a:r>
              <a:rPr lang="tr-TR" sz="1400" dirty="0"/>
              <a:t>Ambalajların imalatında kullanılan her çeşit malzeme yeni, temiz, kuru ve kokusuz olmalı, ambalajlar ağızları açılmayacak ve dağılmayacak biçimde kapatılmalıdır.</a:t>
            </a:r>
          </a:p>
          <a:p>
            <a:r>
              <a:rPr lang="tr-TR" sz="1400" dirty="0"/>
              <a:t> </a:t>
            </a:r>
          </a:p>
          <a:p>
            <a:r>
              <a:rPr lang="tr-TR" sz="1400" dirty="0"/>
              <a:t>Ambalajlı mısır cipsi üzerinde belirtilen net kütlede olmalı, net kütlede </a:t>
            </a:r>
            <a:r>
              <a:rPr lang="tr-TR" sz="1400" dirty="0" err="1"/>
              <a:t>tolere</a:t>
            </a:r>
            <a:r>
              <a:rPr lang="tr-TR" sz="1400" dirty="0"/>
              <a:t> edilebilir eksik dolum % miktarları hususunda TS 11359 uygulanır</a:t>
            </a:r>
          </a:p>
        </p:txBody>
      </p:sp>
      <p:sp>
        <p:nvSpPr>
          <p:cNvPr id="4" name="Veri Yer Tutucusu 3"/>
          <p:cNvSpPr>
            <a:spLocks noGrp="1"/>
          </p:cNvSpPr>
          <p:nvPr>
            <p:ph type="dt" sz="half" idx="10"/>
          </p:nvPr>
        </p:nvSpPr>
        <p:spPr/>
        <p:txBody>
          <a:bodyPr/>
          <a:lstStyle/>
          <a:p>
            <a:pPr>
              <a:defRPr/>
            </a:pPr>
            <a:endParaRPr lang="tr-TR" smtClean="0"/>
          </a:p>
          <a:p>
            <a:pPr>
              <a:defRPr/>
            </a:pPr>
            <a:r>
              <a:rPr lang="tr-TR" smtClean="0"/>
              <a:t>www.tse.org.tr</a:t>
            </a:r>
            <a:endParaRPr lang="tr-TR"/>
          </a:p>
        </p:txBody>
      </p:sp>
      <p:sp>
        <p:nvSpPr>
          <p:cNvPr id="5" name="Slayt Numarası Yer Tutucusu 4"/>
          <p:cNvSpPr>
            <a:spLocks noGrp="1"/>
          </p:cNvSpPr>
          <p:nvPr>
            <p:ph type="sldNum" sz="quarter" idx="11"/>
          </p:nvPr>
        </p:nvSpPr>
        <p:spPr/>
        <p:txBody>
          <a:bodyPr/>
          <a:lstStyle/>
          <a:p>
            <a:pPr>
              <a:defRPr/>
            </a:pPr>
            <a:fld id="{E4956B44-24E2-44A3-AD7C-51E7F9E99F00}" type="slidenum">
              <a:rPr lang="tr-TR" altLang="tr-TR" smtClean="0"/>
              <a:pPr>
                <a:defRPr/>
              </a:pPr>
              <a:t>44</a:t>
            </a:fld>
            <a:endParaRPr lang="tr-TR" altLang="tr-TR"/>
          </a:p>
        </p:txBody>
      </p:sp>
    </p:spTree>
    <p:extLst>
      <p:ext uri="{BB962C8B-B14F-4D97-AF65-F5344CB8AC3E}">
        <p14:creationId xmlns:p14="http://schemas.microsoft.com/office/powerpoint/2010/main" val="2620464169"/>
      </p:ext>
    </p:extLst>
  </p:cSld>
  <p:clrMapOvr>
    <a:masterClrMapping/>
  </p:clrMapOvr>
  <p:transition spd="med"/>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smtClean="0"/>
              <a:t>TS 11998</a:t>
            </a:r>
            <a:endParaRPr lang="tr-TR" dirty="0"/>
          </a:p>
        </p:txBody>
      </p:sp>
      <p:sp>
        <p:nvSpPr>
          <p:cNvPr id="3" name="İçerik Yer Tutucusu 2"/>
          <p:cNvSpPr>
            <a:spLocks noGrp="1"/>
          </p:cNvSpPr>
          <p:nvPr>
            <p:ph idx="1"/>
          </p:nvPr>
        </p:nvSpPr>
        <p:spPr/>
        <p:txBody>
          <a:bodyPr/>
          <a:lstStyle/>
          <a:p>
            <a:r>
              <a:rPr lang="tr-TR" sz="1400" b="1" dirty="0"/>
              <a:t>3.2 - İŞARETLEME</a:t>
            </a:r>
          </a:p>
          <a:p>
            <a:r>
              <a:rPr lang="tr-TR" sz="1400" dirty="0"/>
              <a:t>Mısır cipsi iç ve dış ambalajı üzerine aşağıdaki bilgiler okunaklı olarak silinmeyecek ve bozulmayacak şekilde yazılır ve basılır.</a:t>
            </a:r>
          </a:p>
          <a:p>
            <a:pPr lvl="0"/>
            <a:r>
              <a:rPr lang="tr-TR" sz="1400" dirty="0"/>
              <a:t>Firmanın ticaret </a:t>
            </a:r>
            <a:r>
              <a:rPr lang="tr-TR" sz="1400" dirty="0" err="1"/>
              <a:t>ünvanı</a:t>
            </a:r>
            <a:r>
              <a:rPr lang="tr-TR" sz="1400" dirty="0"/>
              <a:t> adı, adresi, varsa tescilli markası,</a:t>
            </a:r>
          </a:p>
          <a:p>
            <a:pPr lvl="0"/>
            <a:r>
              <a:rPr lang="tr-TR" sz="1400" dirty="0"/>
              <a:t>Bu standardın işaret ve numarası (TS 11998 şeklinde),</a:t>
            </a:r>
          </a:p>
          <a:p>
            <a:pPr lvl="0"/>
            <a:r>
              <a:rPr lang="tr-TR" sz="1400" dirty="0"/>
              <a:t>Malın adı,</a:t>
            </a:r>
          </a:p>
          <a:p>
            <a:pPr lvl="0"/>
            <a:r>
              <a:rPr lang="tr-TR" sz="1400" dirty="0"/>
              <a:t>Çeşidi,</a:t>
            </a:r>
          </a:p>
          <a:p>
            <a:pPr lvl="0"/>
            <a:r>
              <a:rPr lang="tr-TR" sz="1400" dirty="0"/>
              <a:t>Parti, seri veya kod numaralarından en az biri,</a:t>
            </a:r>
          </a:p>
          <a:p>
            <a:pPr lvl="0"/>
            <a:r>
              <a:rPr lang="tr-TR" sz="1400" dirty="0"/>
              <a:t>Net kütlesi,</a:t>
            </a:r>
          </a:p>
          <a:p>
            <a:pPr lvl="0"/>
            <a:r>
              <a:rPr lang="tr-TR" sz="1400" dirty="0"/>
              <a:t>Muhteviyatı (tüketici ambalajı üzerine),</a:t>
            </a:r>
          </a:p>
          <a:p>
            <a:pPr lvl="0"/>
            <a:r>
              <a:rPr lang="tr-TR" sz="1400" dirty="0"/>
              <a:t>İmalat tarihi (gün, ay ve yıl olarak),</a:t>
            </a:r>
          </a:p>
          <a:p>
            <a:pPr lvl="0"/>
            <a:r>
              <a:rPr lang="tr-TR" sz="1400" dirty="0"/>
              <a:t>Firmaca tavsiye edilen son kullanma tarihi veya raf ömrü,</a:t>
            </a:r>
          </a:p>
          <a:p>
            <a:r>
              <a:rPr lang="tr-TR" sz="1400" dirty="0"/>
              <a:t>Bu bilgiler gerektiğinde yabancı dille de yazılabilir.</a:t>
            </a:r>
          </a:p>
          <a:p>
            <a:r>
              <a:rPr lang="tr-TR" sz="1400" dirty="0"/>
              <a:t> </a:t>
            </a:r>
          </a:p>
          <a:p>
            <a:endParaRPr lang="tr-TR" sz="1400" dirty="0"/>
          </a:p>
        </p:txBody>
      </p:sp>
      <p:sp>
        <p:nvSpPr>
          <p:cNvPr id="4" name="Veri Yer Tutucusu 3"/>
          <p:cNvSpPr>
            <a:spLocks noGrp="1"/>
          </p:cNvSpPr>
          <p:nvPr>
            <p:ph type="dt" sz="half" idx="10"/>
          </p:nvPr>
        </p:nvSpPr>
        <p:spPr/>
        <p:txBody>
          <a:bodyPr/>
          <a:lstStyle/>
          <a:p>
            <a:pPr>
              <a:defRPr/>
            </a:pPr>
            <a:endParaRPr lang="tr-TR" smtClean="0"/>
          </a:p>
          <a:p>
            <a:pPr>
              <a:defRPr/>
            </a:pPr>
            <a:r>
              <a:rPr lang="tr-TR" smtClean="0"/>
              <a:t>www.tse.org.tr</a:t>
            </a:r>
            <a:endParaRPr lang="tr-TR"/>
          </a:p>
        </p:txBody>
      </p:sp>
      <p:sp>
        <p:nvSpPr>
          <p:cNvPr id="5" name="Slayt Numarası Yer Tutucusu 4"/>
          <p:cNvSpPr>
            <a:spLocks noGrp="1"/>
          </p:cNvSpPr>
          <p:nvPr>
            <p:ph type="sldNum" sz="quarter" idx="11"/>
          </p:nvPr>
        </p:nvSpPr>
        <p:spPr/>
        <p:txBody>
          <a:bodyPr/>
          <a:lstStyle/>
          <a:p>
            <a:pPr>
              <a:defRPr/>
            </a:pPr>
            <a:fld id="{E4956B44-24E2-44A3-AD7C-51E7F9E99F00}" type="slidenum">
              <a:rPr lang="tr-TR" altLang="tr-TR" smtClean="0"/>
              <a:pPr>
                <a:defRPr/>
              </a:pPr>
              <a:t>45</a:t>
            </a:fld>
            <a:endParaRPr lang="tr-TR" altLang="tr-TR"/>
          </a:p>
        </p:txBody>
      </p:sp>
    </p:spTree>
    <p:extLst>
      <p:ext uri="{BB962C8B-B14F-4D97-AF65-F5344CB8AC3E}">
        <p14:creationId xmlns:p14="http://schemas.microsoft.com/office/powerpoint/2010/main" val="3137700867"/>
      </p:ext>
    </p:extLst>
  </p:cSld>
  <p:clrMapOvr>
    <a:masterClrMapping/>
  </p:clrMapOvr>
  <p:transition spd="med"/>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smtClean="0"/>
              <a:t>TS 11998</a:t>
            </a:r>
            <a:endParaRPr lang="tr-TR" dirty="0"/>
          </a:p>
        </p:txBody>
      </p:sp>
      <p:sp>
        <p:nvSpPr>
          <p:cNvPr id="3" name="İçerik Yer Tutucusu 2"/>
          <p:cNvSpPr>
            <a:spLocks noGrp="1"/>
          </p:cNvSpPr>
          <p:nvPr>
            <p:ph idx="1"/>
          </p:nvPr>
        </p:nvSpPr>
        <p:spPr/>
        <p:txBody>
          <a:bodyPr/>
          <a:lstStyle/>
          <a:p>
            <a:r>
              <a:rPr lang="tr-TR" sz="1400" b="1" dirty="0"/>
              <a:t>3.3 - MUHAFAZA VEYA NAKLİYE</a:t>
            </a:r>
          </a:p>
          <a:p>
            <a:r>
              <a:rPr lang="tr-TR" sz="1400" dirty="0"/>
              <a:t>Tüketici ambalajı muhafaza ve nakil esnasında daha büyük dış ambalajlara konulmalıdır. Ambalajlar işleme, depolama, muhafaza, nakil ve satış yerlerinde fena kokulu, rutubetli ortamlarda ve mısır cipsini kirletecek maddelerle </a:t>
            </a:r>
            <a:r>
              <a:rPr lang="tr-TR" sz="1400" dirty="0" err="1"/>
              <a:t>birarada</a:t>
            </a:r>
            <a:r>
              <a:rPr lang="tr-TR" sz="1400" dirty="0"/>
              <a:t> bulundurulmamalıdır.</a:t>
            </a:r>
          </a:p>
          <a:p>
            <a:r>
              <a:rPr lang="tr-TR" sz="1400" dirty="0"/>
              <a:t> </a:t>
            </a:r>
          </a:p>
          <a:p>
            <a:r>
              <a:rPr lang="tr-TR" sz="1400" b="1" dirty="0"/>
              <a:t>NOT -</a:t>
            </a:r>
            <a:r>
              <a:rPr lang="tr-TR" sz="1400" dirty="0"/>
              <a:t> Bu </a:t>
            </a:r>
            <a:r>
              <a:rPr lang="tr-TR" sz="1400" dirty="0" err="1"/>
              <a:t>standardda</a:t>
            </a:r>
            <a:r>
              <a:rPr lang="tr-TR" sz="1400" dirty="0"/>
              <a:t> yer almayan hususlarda ilgili mevzuat hükümlerine göre işlem yapılır.</a:t>
            </a:r>
          </a:p>
          <a:p>
            <a:r>
              <a:rPr lang="tr-TR" sz="1400" b="1" dirty="0"/>
              <a:t> </a:t>
            </a:r>
            <a:endParaRPr lang="tr-TR" sz="1400" dirty="0"/>
          </a:p>
          <a:p>
            <a:r>
              <a:rPr lang="tr-TR" sz="1400" b="1" dirty="0"/>
              <a:t>4 - ÇEŞİTLİ HÜKÜMLER</a:t>
            </a:r>
          </a:p>
          <a:p>
            <a:r>
              <a:rPr lang="tr-TR" sz="1400" dirty="0"/>
              <a:t> </a:t>
            </a:r>
          </a:p>
          <a:p>
            <a:pPr lvl="0"/>
            <a:r>
              <a:rPr lang="tr-TR" sz="1400" dirty="0"/>
              <a:t>İmalatçı veya satıcı, bu standarda uygun olarak imal edildiğini beyan ettiği mısır cipsi için istendiğinde, standarda uygunluk beyannamesi vermek veya göstermek mecburiyetindedir. Bu beyanname satış konusu mısır cipsinin:</a:t>
            </a:r>
          </a:p>
          <a:p>
            <a:pPr lvl="0"/>
            <a:r>
              <a:rPr lang="tr-TR" sz="1400" dirty="0"/>
              <a:t>Madde 1’deki özelliklerine uygun olduğunun,</a:t>
            </a:r>
          </a:p>
          <a:p>
            <a:pPr lvl="0"/>
            <a:r>
              <a:rPr lang="tr-TR" sz="1400" dirty="0"/>
              <a:t>Madde 2’deki muayene ve deneylerin yapılmış ve uygun sonuç alınmış </a:t>
            </a:r>
          </a:p>
          <a:p>
            <a:r>
              <a:rPr lang="tr-TR" sz="1400" dirty="0"/>
              <a:t>bulunduğunun belirtilmesi gerekir.</a:t>
            </a:r>
          </a:p>
          <a:p>
            <a:endParaRPr lang="tr-TR" sz="1400" dirty="0"/>
          </a:p>
        </p:txBody>
      </p:sp>
      <p:sp>
        <p:nvSpPr>
          <p:cNvPr id="4" name="Veri Yer Tutucusu 3"/>
          <p:cNvSpPr>
            <a:spLocks noGrp="1"/>
          </p:cNvSpPr>
          <p:nvPr>
            <p:ph type="dt" sz="half" idx="10"/>
          </p:nvPr>
        </p:nvSpPr>
        <p:spPr/>
        <p:txBody>
          <a:bodyPr/>
          <a:lstStyle/>
          <a:p>
            <a:pPr>
              <a:defRPr/>
            </a:pPr>
            <a:endParaRPr lang="tr-TR" smtClean="0"/>
          </a:p>
          <a:p>
            <a:pPr>
              <a:defRPr/>
            </a:pPr>
            <a:r>
              <a:rPr lang="tr-TR" smtClean="0"/>
              <a:t>www.tse.org.tr</a:t>
            </a:r>
            <a:endParaRPr lang="tr-TR"/>
          </a:p>
        </p:txBody>
      </p:sp>
      <p:sp>
        <p:nvSpPr>
          <p:cNvPr id="5" name="Slayt Numarası Yer Tutucusu 4"/>
          <p:cNvSpPr>
            <a:spLocks noGrp="1"/>
          </p:cNvSpPr>
          <p:nvPr>
            <p:ph type="sldNum" sz="quarter" idx="11"/>
          </p:nvPr>
        </p:nvSpPr>
        <p:spPr/>
        <p:txBody>
          <a:bodyPr/>
          <a:lstStyle/>
          <a:p>
            <a:pPr>
              <a:defRPr/>
            </a:pPr>
            <a:fld id="{E4956B44-24E2-44A3-AD7C-51E7F9E99F00}" type="slidenum">
              <a:rPr lang="tr-TR" altLang="tr-TR" smtClean="0"/>
              <a:pPr>
                <a:defRPr/>
              </a:pPr>
              <a:t>46</a:t>
            </a:fld>
            <a:endParaRPr lang="tr-TR" altLang="tr-TR"/>
          </a:p>
        </p:txBody>
      </p:sp>
    </p:spTree>
    <p:extLst>
      <p:ext uri="{BB962C8B-B14F-4D97-AF65-F5344CB8AC3E}">
        <p14:creationId xmlns:p14="http://schemas.microsoft.com/office/powerpoint/2010/main" val="2317950367"/>
      </p:ext>
    </p:extLst>
  </p:cSld>
  <p:clrMapOvr>
    <a:masterClrMapping/>
  </p:clrMapOvr>
  <p:transition spd="med"/>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smtClean="0"/>
              <a:t>TS 11998</a:t>
            </a:r>
            <a:endParaRPr lang="tr-TR" dirty="0"/>
          </a:p>
        </p:txBody>
      </p:sp>
      <p:sp>
        <p:nvSpPr>
          <p:cNvPr id="3" name="İçerik Yer Tutucusu 2"/>
          <p:cNvSpPr>
            <a:spLocks noGrp="1"/>
          </p:cNvSpPr>
          <p:nvPr>
            <p:ph idx="1"/>
          </p:nvPr>
        </p:nvSpPr>
        <p:spPr/>
        <p:txBody>
          <a:bodyPr/>
          <a:lstStyle/>
          <a:p>
            <a:r>
              <a:rPr lang="tr-TR" sz="1400" b="1" dirty="0"/>
              <a:t>ATIF YAPILAN STANDARDLAR</a:t>
            </a:r>
          </a:p>
          <a:p>
            <a:r>
              <a:rPr lang="tr-TR" sz="1400" i="1" dirty="0"/>
              <a:t> </a:t>
            </a:r>
            <a:endParaRPr lang="tr-TR" sz="1400" dirty="0"/>
          </a:p>
          <a:p>
            <a:r>
              <a:rPr lang="tr-TR" sz="1400" b="1" i="1" dirty="0"/>
              <a:t>REFERENCES</a:t>
            </a:r>
          </a:p>
          <a:p>
            <a:r>
              <a:rPr lang="tr-TR" sz="1400" i="1" dirty="0"/>
              <a:t> </a:t>
            </a:r>
            <a:endParaRPr lang="tr-TR" sz="1400" dirty="0"/>
          </a:p>
          <a:p>
            <a:r>
              <a:rPr lang="tr-TR" sz="1400" b="1" dirty="0"/>
              <a:t>TS 266/Haziran 1984	</a:t>
            </a:r>
            <a:r>
              <a:rPr lang="tr-TR" sz="1400" b="1" dirty="0" smtClean="0"/>
              <a:t>“</a:t>
            </a:r>
            <a:r>
              <a:rPr lang="tr-TR" sz="1400" b="1" dirty="0"/>
              <a:t>İçme Suları”</a:t>
            </a:r>
            <a:endParaRPr lang="tr-TR" sz="1400" dirty="0"/>
          </a:p>
          <a:p>
            <a:r>
              <a:rPr lang="tr-TR" sz="1400" b="1" dirty="0"/>
              <a:t>			</a:t>
            </a:r>
            <a:r>
              <a:rPr lang="tr-TR" sz="1400" i="1" dirty="0"/>
              <a:t>“</a:t>
            </a:r>
            <a:r>
              <a:rPr lang="tr-TR" sz="1400" i="1" dirty="0" err="1"/>
              <a:t>Drinking</a:t>
            </a:r>
            <a:r>
              <a:rPr lang="tr-TR" sz="1400" i="1" dirty="0"/>
              <a:t> </a:t>
            </a:r>
            <a:r>
              <a:rPr lang="tr-TR" sz="1400" i="1" dirty="0" err="1"/>
              <a:t>Waters</a:t>
            </a:r>
            <a:r>
              <a:rPr lang="tr-TR" sz="1400" i="1" dirty="0"/>
              <a:t>”</a:t>
            </a:r>
            <a:endParaRPr lang="tr-TR" sz="1400" dirty="0"/>
          </a:p>
          <a:p>
            <a:r>
              <a:rPr lang="tr-TR" sz="1400" i="1" dirty="0"/>
              <a:t> </a:t>
            </a:r>
            <a:r>
              <a:rPr lang="tr-TR" sz="1400" b="1" dirty="0" smtClean="0"/>
              <a:t>TS </a:t>
            </a:r>
            <a:r>
              <a:rPr lang="tr-TR" sz="1400" b="1" dirty="0"/>
              <a:t>933/Eylül 1986	</a:t>
            </a:r>
            <a:r>
              <a:rPr lang="tr-TR" sz="1400" b="1" dirty="0" smtClean="0"/>
              <a:t>“</a:t>
            </a:r>
            <a:r>
              <a:rPr lang="tr-TR" sz="1400" b="1" dirty="0"/>
              <a:t>Yemeklik Tuz”</a:t>
            </a:r>
            <a:endParaRPr lang="tr-TR" sz="1400" dirty="0"/>
          </a:p>
          <a:p>
            <a:r>
              <a:rPr lang="tr-TR" sz="1400" i="1" dirty="0"/>
              <a:t>			</a:t>
            </a:r>
            <a:r>
              <a:rPr lang="tr-TR" sz="1400" i="1" dirty="0" smtClean="0"/>
              <a:t>“</a:t>
            </a:r>
            <a:r>
              <a:rPr lang="tr-TR" sz="1400" i="1" dirty="0"/>
              <a:t>Salt - </a:t>
            </a:r>
            <a:r>
              <a:rPr lang="tr-TR" sz="1400" i="1" dirty="0" err="1"/>
              <a:t>Edible</a:t>
            </a:r>
            <a:r>
              <a:rPr lang="tr-TR" sz="1400" i="1" dirty="0"/>
              <a:t>”</a:t>
            </a:r>
            <a:endParaRPr lang="tr-TR" sz="1400" dirty="0"/>
          </a:p>
          <a:p>
            <a:r>
              <a:rPr lang="tr-TR" sz="1400" dirty="0"/>
              <a:t> </a:t>
            </a:r>
            <a:r>
              <a:rPr lang="tr-TR" sz="1400" b="1" dirty="0" smtClean="0"/>
              <a:t>TS </a:t>
            </a:r>
            <a:r>
              <a:rPr lang="tr-TR" sz="1400" b="1" dirty="0"/>
              <a:t>894/Aralık </a:t>
            </a:r>
            <a:r>
              <a:rPr lang="tr-TR" sz="1400" b="1" dirty="0" smtClean="0"/>
              <a:t>1970	“Yemeklik </a:t>
            </a:r>
            <a:r>
              <a:rPr lang="tr-TR" sz="1400" b="1" dirty="0"/>
              <a:t>Bitkisel Yağların Muayene Metotları”</a:t>
            </a:r>
            <a:endParaRPr lang="tr-TR" sz="1400" dirty="0"/>
          </a:p>
          <a:p>
            <a:r>
              <a:rPr lang="tr-TR" sz="1400" i="1" dirty="0"/>
              <a:t>			</a:t>
            </a:r>
            <a:r>
              <a:rPr lang="tr-TR" sz="1400" i="1" dirty="0" smtClean="0"/>
              <a:t>“</a:t>
            </a:r>
            <a:r>
              <a:rPr lang="tr-TR" sz="1400" i="1" dirty="0" err="1"/>
              <a:t>Methods</a:t>
            </a:r>
            <a:r>
              <a:rPr lang="tr-TR" sz="1400" i="1" dirty="0"/>
              <a:t> of Analysis </a:t>
            </a:r>
            <a:r>
              <a:rPr lang="tr-TR" sz="1400" i="1" dirty="0" err="1"/>
              <a:t>for</a:t>
            </a:r>
            <a:r>
              <a:rPr lang="tr-TR" sz="1400" i="1" dirty="0"/>
              <a:t> </a:t>
            </a:r>
            <a:r>
              <a:rPr lang="tr-TR" sz="1400" i="1" dirty="0" err="1"/>
              <a:t>Edible</a:t>
            </a:r>
            <a:r>
              <a:rPr lang="tr-TR" sz="1400" i="1" dirty="0"/>
              <a:t> </a:t>
            </a:r>
            <a:r>
              <a:rPr lang="tr-TR" sz="1400" i="1" dirty="0" err="1"/>
              <a:t>Oils</a:t>
            </a:r>
            <a:r>
              <a:rPr lang="tr-TR" sz="1400" i="1" dirty="0"/>
              <a:t> of </a:t>
            </a:r>
            <a:r>
              <a:rPr lang="tr-TR" sz="1400" i="1" dirty="0" err="1"/>
              <a:t>Vegetable</a:t>
            </a:r>
            <a:r>
              <a:rPr lang="tr-TR" sz="1400" i="1" dirty="0"/>
              <a:t> </a:t>
            </a:r>
            <a:r>
              <a:rPr lang="tr-TR" sz="1400" i="1" dirty="0" err="1"/>
              <a:t>Origin</a:t>
            </a:r>
            <a:r>
              <a:rPr lang="tr-TR" sz="1400" i="1" dirty="0"/>
              <a:t>”</a:t>
            </a:r>
            <a:endParaRPr lang="tr-TR" sz="1400" dirty="0"/>
          </a:p>
          <a:p>
            <a:r>
              <a:rPr lang="tr-TR" sz="1400" dirty="0"/>
              <a:t> </a:t>
            </a:r>
            <a:r>
              <a:rPr lang="tr-TR" sz="1400" b="1" dirty="0" smtClean="0"/>
              <a:t>TS </a:t>
            </a:r>
            <a:r>
              <a:rPr lang="tr-TR" sz="1400" b="1" dirty="0"/>
              <a:t>2104/Ekim 1975	</a:t>
            </a:r>
            <a:r>
              <a:rPr lang="tr-TR" sz="1400" b="1" dirty="0" smtClean="0"/>
              <a:t>“</a:t>
            </a:r>
            <a:r>
              <a:rPr lang="tr-TR" sz="1400" b="1" dirty="0"/>
              <a:t>Belirteçler - Belirteç Çözeltileri Hazırlama Yöntemleri”</a:t>
            </a:r>
            <a:endParaRPr lang="tr-TR" sz="1400" dirty="0"/>
          </a:p>
          <a:p>
            <a:r>
              <a:rPr lang="tr-TR" sz="1400" i="1" dirty="0"/>
              <a:t>			</a:t>
            </a:r>
            <a:r>
              <a:rPr lang="tr-TR" sz="1400" i="1" dirty="0" smtClean="0"/>
              <a:t>“</a:t>
            </a:r>
            <a:r>
              <a:rPr lang="tr-TR" sz="1400" i="1" dirty="0" err="1"/>
              <a:t>Indicators</a:t>
            </a:r>
            <a:r>
              <a:rPr lang="tr-TR" sz="1400" i="1" dirty="0"/>
              <a:t> - </a:t>
            </a:r>
            <a:r>
              <a:rPr lang="tr-TR" sz="1400" i="1" dirty="0" err="1"/>
              <a:t>Methods</a:t>
            </a:r>
            <a:r>
              <a:rPr lang="tr-TR" sz="1400" i="1" dirty="0"/>
              <a:t> of </a:t>
            </a:r>
            <a:r>
              <a:rPr lang="tr-TR" sz="1400" i="1" dirty="0" err="1"/>
              <a:t>Preparation</a:t>
            </a:r>
            <a:r>
              <a:rPr lang="tr-TR" sz="1400" i="1" dirty="0"/>
              <a:t> of </a:t>
            </a:r>
            <a:r>
              <a:rPr lang="tr-TR" sz="1400" i="1" dirty="0" err="1"/>
              <a:t>Indicator</a:t>
            </a:r>
            <a:r>
              <a:rPr lang="tr-TR" sz="1400" i="1" dirty="0"/>
              <a:t> Solutions”</a:t>
            </a:r>
            <a:endParaRPr lang="tr-TR" sz="1400" dirty="0"/>
          </a:p>
          <a:p>
            <a:r>
              <a:rPr lang="tr-TR" sz="1400" dirty="0"/>
              <a:t> </a:t>
            </a:r>
            <a:r>
              <a:rPr lang="tr-TR" sz="1400" b="1" dirty="0" smtClean="0"/>
              <a:t>TS </a:t>
            </a:r>
            <a:r>
              <a:rPr lang="tr-TR" sz="1400" b="1" dirty="0"/>
              <a:t>2134/Kasım </a:t>
            </a:r>
            <a:r>
              <a:rPr lang="tr-TR" sz="1400" b="1" dirty="0" smtClean="0"/>
              <a:t>1987</a:t>
            </a:r>
            <a:r>
              <a:rPr lang="tr-TR" sz="1400" b="1" dirty="0"/>
              <a:t>	“Baharat - Rutubet Miktarı Tayini”</a:t>
            </a:r>
            <a:endParaRPr lang="tr-TR" sz="1400" dirty="0"/>
          </a:p>
          <a:p>
            <a:r>
              <a:rPr lang="tr-TR" sz="1400" i="1" dirty="0"/>
              <a:t>			“</a:t>
            </a:r>
            <a:r>
              <a:rPr lang="tr-TR" sz="1400" i="1" dirty="0" err="1"/>
              <a:t>Spices</a:t>
            </a:r>
            <a:r>
              <a:rPr lang="tr-TR" sz="1400" i="1" dirty="0"/>
              <a:t> </a:t>
            </a:r>
            <a:r>
              <a:rPr lang="tr-TR" sz="1400" i="1" dirty="0" err="1"/>
              <a:t>and</a:t>
            </a:r>
            <a:r>
              <a:rPr lang="tr-TR" sz="1400" i="1" dirty="0"/>
              <a:t> </a:t>
            </a:r>
            <a:r>
              <a:rPr lang="tr-TR" sz="1400" i="1" dirty="0" err="1"/>
              <a:t>Condiments</a:t>
            </a:r>
            <a:r>
              <a:rPr lang="tr-TR" sz="1400" i="1" dirty="0"/>
              <a:t> - </a:t>
            </a:r>
            <a:r>
              <a:rPr lang="tr-TR" sz="1400" i="1" dirty="0" err="1"/>
              <a:t>Determination</a:t>
            </a:r>
            <a:r>
              <a:rPr lang="tr-TR" sz="1400" i="1" dirty="0"/>
              <a:t> of </a:t>
            </a:r>
            <a:r>
              <a:rPr lang="tr-TR" sz="1400" i="1" dirty="0" err="1"/>
              <a:t>Moisture</a:t>
            </a:r>
            <a:r>
              <a:rPr lang="tr-TR" sz="1400" i="1" dirty="0"/>
              <a:t> Content”</a:t>
            </a:r>
            <a:endParaRPr lang="tr-TR" sz="1400" dirty="0"/>
          </a:p>
          <a:p>
            <a:r>
              <a:rPr lang="tr-TR" sz="1400" dirty="0"/>
              <a:t> </a:t>
            </a:r>
            <a:r>
              <a:rPr lang="tr-TR" sz="1400" b="1" dirty="0" smtClean="0"/>
              <a:t>TS </a:t>
            </a:r>
            <a:r>
              <a:rPr lang="tr-TR" sz="1400" b="1" dirty="0"/>
              <a:t>2383/Şubat 1991	</a:t>
            </a:r>
            <a:r>
              <a:rPr lang="tr-TR" sz="1400" b="1" dirty="0" smtClean="0"/>
              <a:t>“</a:t>
            </a:r>
            <a:r>
              <a:rPr lang="tr-TR" sz="1400" b="1" dirty="0"/>
              <a:t>Bisküvi”</a:t>
            </a:r>
            <a:endParaRPr lang="tr-TR" sz="1400" dirty="0"/>
          </a:p>
          <a:p>
            <a:r>
              <a:rPr lang="tr-TR" sz="1400" i="1" dirty="0"/>
              <a:t>			</a:t>
            </a:r>
            <a:r>
              <a:rPr lang="tr-TR" sz="1400" i="1" dirty="0" smtClean="0"/>
              <a:t>“</a:t>
            </a:r>
            <a:r>
              <a:rPr lang="tr-TR" sz="1400" i="1" dirty="0" err="1"/>
              <a:t>Biscuits</a:t>
            </a:r>
            <a:r>
              <a:rPr lang="tr-TR" sz="1400" i="1" dirty="0"/>
              <a:t>”</a:t>
            </a:r>
            <a:endParaRPr lang="tr-TR" sz="1400" dirty="0"/>
          </a:p>
          <a:p>
            <a:r>
              <a:rPr lang="tr-TR" sz="1400"/>
              <a:t> </a:t>
            </a:r>
            <a:r>
              <a:rPr lang="tr-TR" sz="1400" smtClean="0"/>
              <a:t>……………</a:t>
            </a:r>
            <a:endParaRPr lang="tr-TR" sz="1400" dirty="0"/>
          </a:p>
        </p:txBody>
      </p:sp>
      <p:sp>
        <p:nvSpPr>
          <p:cNvPr id="4" name="Veri Yer Tutucusu 3"/>
          <p:cNvSpPr>
            <a:spLocks noGrp="1"/>
          </p:cNvSpPr>
          <p:nvPr>
            <p:ph type="dt" sz="half" idx="10"/>
          </p:nvPr>
        </p:nvSpPr>
        <p:spPr/>
        <p:txBody>
          <a:bodyPr/>
          <a:lstStyle/>
          <a:p>
            <a:pPr>
              <a:defRPr/>
            </a:pPr>
            <a:endParaRPr lang="tr-TR" smtClean="0"/>
          </a:p>
          <a:p>
            <a:pPr>
              <a:defRPr/>
            </a:pPr>
            <a:r>
              <a:rPr lang="tr-TR" smtClean="0"/>
              <a:t>www.tse.org.tr</a:t>
            </a:r>
            <a:endParaRPr lang="tr-TR"/>
          </a:p>
        </p:txBody>
      </p:sp>
      <p:sp>
        <p:nvSpPr>
          <p:cNvPr id="5" name="Slayt Numarası Yer Tutucusu 4"/>
          <p:cNvSpPr>
            <a:spLocks noGrp="1"/>
          </p:cNvSpPr>
          <p:nvPr>
            <p:ph type="sldNum" sz="quarter" idx="11"/>
          </p:nvPr>
        </p:nvSpPr>
        <p:spPr/>
        <p:txBody>
          <a:bodyPr/>
          <a:lstStyle/>
          <a:p>
            <a:pPr>
              <a:defRPr/>
            </a:pPr>
            <a:fld id="{E4956B44-24E2-44A3-AD7C-51E7F9E99F00}" type="slidenum">
              <a:rPr lang="tr-TR" altLang="tr-TR" smtClean="0"/>
              <a:pPr>
                <a:defRPr/>
              </a:pPr>
              <a:t>47</a:t>
            </a:fld>
            <a:endParaRPr lang="tr-TR" altLang="tr-TR"/>
          </a:p>
        </p:txBody>
      </p:sp>
    </p:spTree>
    <p:extLst>
      <p:ext uri="{BB962C8B-B14F-4D97-AF65-F5344CB8AC3E}">
        <p14:creationId xmlns:p14="http://schemas.microsoft.com/office/powerpoint/2010/main" val="2043814705"/>
      </p:ext>
    </p:extLst>
  </p:cSld>
  <p:clrMapOvr>
    <a:masterClrMapping/>
  </p:clrMapOvr>
  <p:transition spd="med"/>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pPr fontAlgn="t">
              <a:defRPr/>
            </a:pPr>
            <a:r>
              <a:rPr lang="tr-TR" dirty="0" smtClean="0"/>
              <a:t>PERSONNEL CERTIFICAION</a:t>
            </a:r>
            <a:endParaRPr lang="tr-TR" dirty="0"/>
          </a:p>
        </p:txBody>
      </p:sp>
      <p:sp>
        <p:nvSpPr>
          <p:cNvPr id="52227" name="Metin Yer Tutucusu 2"/>
          <p:cNvSpPr>
            <a:spLocks noGrp="1"/>
          </p:cNvSpPr>
          <p:nvPr>
            <p:ph type="body" idx="1"/>
          </p:nvPr>
        </p:nvSpPr>
        <p:spPr/>
        <p:txBody>
          <a:bodyPr/>
          <a:lstStyle/>
          <a:p>
            <a:r>
              <a:rPr lang="tr-TR" altLang="tr-TR" dirty="0" smtClean="0"/>
              <a:t>Personel Belgelendirme</a:t>
            </a:r>
          </a:p>
        </p:txBody>
      </p:sp>
      <p:sp>
        <p:nvSpPr>
          <p:cNvPr id="4" name="Veri Yer Tutucusu 3"/>
          <p:cNvSpPr>
            <a:spLocks noGrp="1"/>
          </p:cNvSpPr>
          <p:nvPr>
            <p:ph type="dt" sz="quarter" idx="10"/>
          </p:nvPr>
        </p:nvSpPr>
        <p:spPr/>
        <p:txBody>
          <a:bodyPr/>
          <a:lstStyle/>
          <a:p>
            <a:pPr>
              <a:defRPr/>
            </a:pPr>
            <a:endParaRPr lang="tr-TR" dirty="0" smtClean="0"/>
          </a:p>
          <a:p>
            <a:pPr>
              <a:defRPr/>
            </a:pPr>
            <a:r>
              <a:rPr lang="tr-TR" dirty="0" smtClean="0"/>
              <a:t>www.tse.org.tr</a:t>
            </a:r>
            <a:endParaRPr lang="tr-TR" dirty="0"/>
          </a:p>
        </p:txBody>
      </p:sp>
      <p:sp>
        <p:nvSpPr>
          <p:cNvPr id="52229" name="Slayt Numarası Yer Tutucusu 4"/>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5000"/>
              <a:buFont typeface="Wingdings" pitchFamily="2" charset="2"/>
              <a:buBlip>
                <a:blip r:embed="rId2"/>
              </a:buBlip>
              <a:defRPr sz="2800">
                <a:solidFill>
                  <a:schemeClr val="tx1"/>
                </a:solidFill>
                <a:latin typeface="Arial" charset="0"/>
              </a:defRPr>
            </a:lvl1pPr>
            <a:lvl2pPr marL="742950" indent="-285750">
              <a:spcBef>
                <a:spcPct val="20000"/>
              </a:spcBef>
              <a:buClr>
                <a:schemeClr val="tx2"/>
              </a:buClr>
              <a:buSzPct val="75000"/>
              <a:buFont typeface="Wingdings" pitchFamily="2" charset="2"/>
              <a:buChar char="n"/>
              <a:defRPr sz="2400">
                <a:solidFill>
                  <a:schemeClr val="tx1"/>
                </a:solidFill>
                <a:latin typeface="Arial" charset="0"/>
              </a:defRPr>
            </a:lvl2pPr>
            <a:lvl3pPr marL="1143000" indent="-228600">
              <a:spcBef>
                <a:spcPct val="20000"/>
              </a:spcBef>
              <a:buClr>
                <a:schemeClr val="accent1"/>
              </a:buClr>
              <a:buSzPct val="65000"/>
              <a:buFont typeface="Wingdings" pitchFamily="2" charset="2"/>
              <a:buChar char="p"/>
              <a:defRPr sz="2000">
                <a:solidFill>
                  <a:schemeClr val="tx1"/>
                </a:solidFill>
                <a:latin typeface="Arial" charset="0"/>
              </a:defRPr>
            </a:lvl3pPr>
            <a:lvl4pPr marL="1600200" indent="-228600">
              <a:spcBef>
                <a:spcPct val="20000"/>
              </a:spcBef>
              <a:buClr>
                <a:schemeClr val="bg2"/>
              </a:buClr>
              <a:buFont typeface="Wingdings" pitchFamily="2" charset="2"/>
              <a:buChar char="§"/>
              <a:defRPr>
                <a:solidFill>
                  <a:schemeClr val="tx1"/>
                </a:solidFill>
                <a:latin typeface="Arial" charset="0"/>
              </a:defRPr>
            </a:lvl4pPr>
            <a:lvl5pPr marL="2057400" indent="-228600">
              <a:spcBef>
                <a:spcPct val="20000"/>
              </a:spcBef>
              <a:buClr>
                <a:schemeClr val="tx2"/>
              </a:buClr>
              <a:buSzPct val="80000"/>
              <a:buFont typeface="Wingdings" pitchFamily="2" charset="2"/>
              <a:buChar char="§"/>
              <a:defRPr>
                <a:solidFill>
                  <a:schemeClr val="tx1"/>
                </a:solidFill>
                <a:latin typeface="Arial" charset="0"/>
              </a:defRPr>
            </a:lvl5pPr>
            <a:lvl6pPr marL="25146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6pPr>
            <a:lvl7pPr marL="29718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7pPr>
            <a:lvl8pPr marL="34290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8pPr>
            <a:lvl9pPr marL="38862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9pPr>
          </a:lstStyle>
          <a:p>
            <a:pPr>
              <a:spcBef>
                <a:spcPct val="0"/>
              </a:spcBef>
              <a:buClrTx/>
              <a:buSzTx/>
              <a:buFontTx/>
              <a:buNone/>
            </a:pPr>
            <a:fld id="{F2136E8C-171D-4ADC-81BA-E643AD016BF0}" type="slidenum">
              <a:rPr lang="tr-TR" altLang="tr-TR" sz="1000" smtClean="0">
                <a:solidFill>
                  <a:srgbClr val="FF0000"/>
                </a:solidFill>
                <a:latin typeface="Verdana" pitchFamily="34" charset="0"/>
              </a:rPr>
              <a:pPr>
                <a:spcBef>
                  <a:spcPct val="0"/>
                </a:spcBef>
                <a:buClrTx/>
                <a:buSzTx/>
                <a:buFontTx/>
                <a:buNone/>
              </a:pPr>
              <a:t>48</a:t>
            </a:fld>
            <a:endParaRPr lang="tr-TR" altLang="tr-TR" sz="1000" smtClean="0">
              <a:solidFill>
                <a:srgbClr val="FF0000"/>
              </a:solidFill>
              <a:latin typeface="Verdana" pitchFamily="34" charset="0"/>
            </a:endParaRPr>
          </a:p>
        </p:txBody>
      </p:sp>
    </p:spTree>
    <p:extLst>
      <p:ext uri="{BB962C8B-B14F-4D97-AF65-F5344CB8AC3E}">
        <p14:creationId xmlns:p14="http://schemas.microsoft.com/office/powerpoint/2010/main" val="2206940403"/>
      </p:ext>
    </p:extLst>
  </p:cSld>
  <p:clrMapOvr>
    <a:masterClrMapping/>
  </p:clrMapOvr>
  <p:transition spd="med"/>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err="1"/>
              <a:t>Personnel</a:t>
            </a:r>
            <a:r>
              <a:rPr lang="tr-TR" dirty="0"/>
              <a:t> </a:t>
            </a:r>
            <a:r>
              <a:rPr lang="tr-TR" dirty="0" err="1"/>
              <a:t>certification</a:t>
            </a:r>
            <a:r>
              <a:rPr lang="tr-TR" dirty="0"/>
              <a:t> </a:t>
            </a:r>
          </a:p>
        </p:txBody>
      </p:sp>
      <p:sp>
        <p:nvSpPr>
          <p:cNvPr id="3" name="İçerik Yer Tutucusu 2"/>
          <p:cNvSpPr>
            <a:spLocks noGrp="1"/>
          </p:cNvSpPr>
          <p:nvPr>
            <p:ph idx="1"/>
          </p:nvPr>
        </p:nvSpPr>
        <p:spPr/>
        <p:txBody>
          <a:bodyPr/>
          <a:lstStyle/>
          <a:p>
            <a:r>
              <a:rPr lang="tr-TR" dirty="0" err="1" smtClean="0"/>
              <a:t>Personnel</a:t>
            </a:r>
            <a:r>
              <a:rPr lang="tr-TR" dirty="0" smtClean="0"/>
              <a:t> </a:t>
            </a:r>
            <a:r>
              <a:rPr lang="en-US" dirty="0" smtClean="0"/>
              <a:t>certification </a:t>
            </a:r>
            <a:r>
              <a:rPr lang="en-US" dirty="0"/>
              <a:t>is a certification which is conducted according to </a:t>
            </a:r>
            <a:r>
              <a:rPr lang="en-US" dirty="0" smtClean="0"/>
              <a:t>«</a:t>
            </a:r>
            <a:r>
              <a:rPr lang="tr-TR" dirty="0" err="1" smtClean="0"/>
              <a:t>personnel</a:t>
            </a:r>
            <a:r>
              <a:rPr lang="tr-TR" dirty="0" smtClean="0"/>
              <a:t> </a:t>
            </a:r>
            <a:r>
              <a:rPr lang="tr-TR" dirty="0" err="1" smtClean="0"/>
              <a:t>competence</a:t>
            </a:r>
            <a:r>
              <a:rPr lang="tr-TR" dirty="0" smtClean="0"/>
              <a:t> </a:t>
            </a:r>
            <a:r>
              <a:rPr lang="en-US" dirty="0" smtClean="0"/>
              <a:t>standards»</a:t>
            </a:r>
            <a:endParaRPr lang="tr-TR" dirty="0" smtClean="0"/>
          </a:p>
          <a:p>
            <a:endParaRPr lang="tr-TR" dirty="0"/>
          </a:p>
          <a:p>
            <a:r>
              <a:rPr lang="tr-TR" dirty="0" err="1" smtClean="0"/>
              <a:t>Personnel</a:t>
            </a:r>
            <a:r>
              <a:rPr lang="tr-TR" dirty="0" smtClean="0"/>
              <a:t> </a:t>
            </a:r>
            <a:r>
              <a:rPr lang="tr-TR" dirty="0" err="1" smtClean="0"/>
              <a:t>Certification</a:t>
            </a:r>
            <a:r>
              <a:rPr lang="tr-TR" dirty="0" smtClean="0"/>
              <a:t> </a:t>
            </a:r>
            <a:r>
              <a:rPr lang="tr-TR" dirty="0"/>
              <a:t>Center </a:t>
            </a:r>
            <a:r>
              <a:rPr lang="en-US" dirty="0"/>
              <a:t>are accredited by the Turkish Accreditation Body (TÜRKAK) </a:t>
            </a:r>
            <a:r>
              <a:rPr lang="tr-TR" dirty="0" err="1"/>
              <a:t>according</a:t>
            </a:r>
            <a:r>
              <a:rPr lang="tr-TR" dirty="0"/>
              <a:t> </a:t>
            </a:r>
            <a:r>
              <a:rPr lang="tr-TR" dirty="0" err="1"/>
              <a:t>to</a:t>
            </a:r>
            <a:r>
              <a:rPr lang="tr-TR" dirty="0"/>
              <a:t> TS EN ISO/IEC </a:t>
            </a:r>
            <a:r>
              <a:rPr lang="tr-TR" dirty="0" smtClean="0"/>
              <a:t>17024</a:t>
            </a:r>
            <a:endParaRPr lang="tr-TR" dirty="0"/>
          </a:p>
          <a:p>
            <a:endParaRPr lang="tr-TR" dirty="0"/>
          </a:p>
        </p:txBody>
      </p:sp>
      <p:sp>
        <p:nvSpPr>
          <p:cNvPr id="4" name="Veri Yer Tutucusu 3"/>
          <p:cNvSpPr>
            <a:spLocks noGrp="1"/>
          </p:cNvSpPr>
          <p:nvPr>
            <p:ph type="dt" sz="half" idx="10"/>
          </p:nvPr>
        </p:nvSpPr>
        <p:spPr/>
        <p:txBody>
          <a:bodyPr/>
          <a:lstStyle/>
          <a:p>
            <a:pPr>
              <a:defRPr/>
            </a:pPr>
            <a:endParaRPr lang="tr-TR" smtClean="0"/>
          </a:p>
          <a:p>
            <a:pPr>
              <a:defRPr/>
            </a:pPr>
            <a:r>
              <a:rPr lang="tr-TR" smtClean="0"/>
              <a:t>www.tse.org.tr</a:t>
            </a:r>
            <a:endParaRPr lang="tr-TR"/>
          </a:p>
        </p:txBody>
      </p:sp>
      <p:sp>
        <p:nvSpPr>
          <p:cNvPr id="5" name="Slayt Numarası Yer Tutucusu 4"/>
          <p:cNvSpPr>
            <a:spLocks noGrp="1"/>
          </p:cNvSpPr>
          <p:nvPr>
            <p:ph type="sldNum" sz="quarter" idx="11"/>
          </p:nvPr>
        </p:nvSpPr>
        <p:spPr/>
        <p:txBody>
          <a:bodyPr/>
          <a:lstStyle/>
          <a:p>
            <a:pPr>
              <a:defRPr/>
            </a:pPr>
            <a:fld id="{E4956B44-24E2-44A3-AD7C-51E7F9E99F00}" type="slidenum">
              <a:rPr lang="tr-TR" altLang="tr-TR" smtClean="0"/>
              <a:pPr>
                <a:defRPr/>
              </a:pPr>
              <a:t>49</a:t>
            </a:fld>
            <a:endParaRPr lang="tr-TR" altLang="tr-TR"/>
          </a:p>
        </p:txBody>
      </p:sp>
    </p:spTree>
    <p:extLst>
      <p:ext uri="{BB962C8B-B14F-4D97-AF65-F5344CB8AC3E}">
        <p14:creationId xmlns:p14="http://schemas.microsoft.com/office/powerpoint/2010/main" val="2591019402"/>
      </p:ext>
    </p:extLst>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err="1"/>
              <a:t>Major</a:t>
            </a:r>
            <a:r>
              <a:rPr lang="tr-TR" dirty="0"/>
              <a:t> </a:t>
            </a:r>
            <a:r>
              <a:rPr lang="tr-TR" dirty="0" err="1" smtClean="0"/>
              <a:t>Activities</a:t>
            </a:r>
            <a:r>
              <a:rPr lang="tr-TR" dirty="0" smtClean="0"/>
              <a:t> of TSE</a:t>
            </a:r>
            <a:endParaRPr lang="tr-TR" dirty="0"/>
          </a:p>
        </p:txBody>
      </p:sp>
      <p:sp>
        <p:nvSpPr>
          <p:cNvPr id="3" name="İçerik Yer Tutucusu 2"/>
          <p:cNvSpPr>
            <a:spLocks noGrp="1"/>
          </p:cNvSpPr>
          <p:nvPr>
            <p:ph idx="1"/>
          </p:nvPr>
        </p:nvSpPr>
        <p:spPr>
          <a:xfrm>
            <a:off x="6503" y="1052736"/>
            <a:ext cx="5789633" cy="5184576"/>
          </a:xfrm>
        </p:spPr>
        <p:txBody>
          <a:bodyPr/>
          <a:lstStyle/>
          <a:p>
            <a:r>
              <a:rPr lang="tr-TR" sz="2200" dirty="0" err="1"/>
              <a:t>Standards</a:t>
            </a:r>
            <a:r>
              <a:rPr lang="tr-TR" sz="2200" dirty="0"/>
              <a:t> </a:t>
            </a:r>
            <a:r>
              <a:rPr lang="tr-TR" sz="2200" dirty="0" err="1"/>
              <a:t>development</a:t>
            </a:r>
            <a:r>
              <a:rPr lang="tr-TR" sz="2200" dirty="0"/>
              <a:t> </a:t>
            </a:r>
          </a:p>
          <a:p>
            <a:r>
              <a:rPr lang="tr-TR" sz="2200" dirty="0" err="1" smtClean="0"/>
              <a:t>Laboratories</a:t>
            </a:r>
            <a:endParaRPr lang="tr-TR" sz="2200" dirty="0"/>
          </a:p>
          <a:p>
            <a:r>
              <a:rPr lang="tr-TR" sz="2200" dirty="0"/>
              <a:t>	- </a:t>
            </a:r>
            <a:r>
              <a:rPr lang="tr-TR" sz="2200" dirty="0" err="1"/>
              <a:t>Testing</a:t>
            </a:r>
            <a:r>
              <a:rPr lang="tr-TR" sz="2200" dirty="0"/>
              <a:t> </a:t>
            </a:r>
            <a:r>
              <a:rPr lang="tr-TR" sz="2200" dirty="0" err="1"/>
              <a:t>laboratories</a:t>
            </a:r>
            <a:endParaRPr lang="tr-TR" sz="2200" dirty="0"/>
          </a:p>
          <a:p>
            <a:r>
              <a:rPr lang="tr-TR" sz="2200" dirty="0"/>
              <a:t>	- </a:t>
            </a:r>
            <a:r>
              <a:rPr lang="tr-TR" sz="2200" dirty="0" err="1"/>
              <a:t>Calibration</a:t>
            </a:r>
            <a:r>
              <a:rPr lang="tr-TR" sz="2200" dirty="0"/>
              <a:t> </a:t>
            </a:r>
            <a:r>
              <a:rPr lang="tr-TR" sz="2200" dirty="0" err="1"/>
              <a:t>laboratories</a:t>
            </a:r>
            <a:endParaRPr lang="tr-TR" sz="2200" dirty="0"/>
          </a:p>
          <a:p>
            <a:r>
              <a:rPr lang="tr-TR" sz="2200" dirty="0" err="1" smtClean="0"/>
              <a:t>Certification</a:t>
            </a:r>
            <a:endParaRPr lang="tr-TR" sz="2200" dirty="0"/>
          </a:p>
          <a:p>
            <a:r>
              <a:rPr lang="tr-TR" sz="2200" dirty="0"/>
              <a:t>	- Product </a:t>
            </a:r>
            <a:r>
              <a:rPr lang="tr-TR" sz="2200" dirty="0" err="1"/>
              <a:t>certification</a:t>
            </a:r>
            <a:endParaRPr lang="tr-TR" sz="2200" dirty="0"/>
          </a:p>
          <a:p>
            <a:r>
              <a:rPr lang="tr-TR" sz="2200" dirty="0"/>
              <a:t>	- Service </a:t>
            </a:r>
            <a:r>
              <a:rPr lang="tr-TR" sz="2200" dirty="0" err="1"/>
              <a:t>places</a:t>
            </a:r>
            <a:r>
              <a:rPr lang="tr-TR" sz="2200" dirty="0"/>
              <a:t> </a:t>
            </a:r>
            <a:r>
              <a:rPr lang="tr-TR" sz="2200" dirty="0" err="1"/>
              <a:t>certification</a:t>
            </a:r>
            <a:endParaRPr lang="tr-TR" sz="2200" dirty="0"/>
          </a:p>
          <a:p>
            <a:r>
              <a:rPr lang="tr-TR" sz="2200" dirty="0"/>
              <a:t>	- </a:t>
            </a:r>
            <a:r>
              <a:rPr lang="tr-TR" sz="2200" dirty="0" err="1"/>
              <a:t>System</a:t>
            </a:r>
            <a:r>
              <a:rPr lang="tr-TR" sz="2200" dirty="0"/>
              <a:t> </a:t>
            </a:r>
            <a:r>
              <a:rPr lang="tr-TR" sz="2200" dirty="0" err="1"/>
              <a:t>certification</a:t>
            </a:r>
            <a:endParaRPr lang="tr-TR" sz="2200" dirty="0"/>
          </a:p>
          <a:p>
            <a:r>
              <a:rPr lang="tr-TR" sz="2200" dirty="0"/>
              <a:t>	- </a:t>
            </a:r>
            <a:r>
              <a:rPr lang="tr-TR" sz="2200" dirty="0" err="1"/>
              <a:t>Personnel</a:t>
            </a:r>
            <a:r>
              <a:rPr lang="tr-TR" sz="2200" dirty="0"/>
              <a:t> </a:t>
            </a:r>
            <a:r>
              <a:rPr lang="tr-TR" sz="2200" dirty="0" err="1"/>
              <a:t>certification</a:t>
            </a:r>
            <a:endParaRPr lang="tr-TR" sz="2200" dirty="0"/>
          </a:p>
          <a:p>
            <a:r>
              <a:rPr lang="tr-TR" sz="2200" dirty="0"/>
              <a:t>	-</a:t>
            </a:r>
            <a:r>
              <a:rPr lang="tr-TR" sz="2200" dirty="0" err="1"/>
              <a:t>Conformity</a:t>
            </a:r>
            <a:r>
              <a:rPr lang="tr-TR" sz="2200" dirty="0"/>
              <a:t> </a:t>
            </a:r>
            <a:r>
              <a:rPr lang="tr-TR" sz="2200" dirty="0" err="1"/>
              <a:t>to</a:t>
            </a:r>
            <a:r>
              <a:rPr lang="tr-TR" sz="2200" dirty="0"/>
              <a:t> Automotive </a:t>
            </a:r>
            <a:r>
              <a:rPr lang="tr-TR" sz="2200" dirty="0" err="1"/>
              <a:t>Legislation</a:t>
            </a:r>
            <a:endParaRPr lang="tr-TR" sz="2200" dirty="0"/>
          </a:p>
          <a:p>
            <a:r>
              <a:rPr lang="tr-TR" sz="2200" dirty="0"/>
              <a:t>	- CE </a:t>
            </a:r>
            <a:r>
              <a:rPr lang="tr-TR" sz="2200" dirty="0" err="1"/>
              <a:t>Marking</a:t>
            </a:r>
            <a:endParaRPr lang="tr-TR" sz="2200" dirty="0"/>
          </a:p>
          <a:p>
            <a:r>
              <a:rPr lang="tr-TR" sz="2200" dirty="0"/>
              <a:t>Training</a:t>
            </a:r>
          </a:p>
          <a:p>
            <a:r>
              <a:rPr lang="tr-TR" sz="2200" dirty="0" err="1" smtClean="0"/>
              <a:t>Surveillance</a:t>
            </a:r>
            <a:r>
              <a:rPr lang="tr-TR" sz="2200" dirty="0" smtClean="0"/>
              <a:t> </a:t>
            </a:r>
            <a:r>
              <a:rPr lang="tr-TR" sz="2200" dirty="0"/>
              <a:t>and </a:t>
            </a:r>
            <a:r>
              <a:rPr lang="tr-TR" sz="2200" dirty="0" err="1" smtClean="0"/>
              <a:t>inspection</a:t>
            </a:r>
            <a:endParaRPr lang="tr-TR" sz="2200" dirty="0" smtClean="0"/>
          </a:p>
        </p:txBody>
      </p:sp>
      <p:sp>
        <p:nvSpPr>
          <p:cNvPr id="4" name="Veri Yer Tutucusu 3"/>
          <p:cNvSpPr>
            <a:spLocks noGrp="1"/>
          </p:cNvSpPr>
          <p:nvPr>
            <p:ph type="dt" sz="half" idx="10"/>
          </p:nvPr>
        </p:nvSpPr>
        <p:spPr/>
        <p:txBody>
          <a:bodyPr/>
          <a:lstStyle/>
          <a:p>
            <a:pPr>
              <a:defRPr/>
            </a:pPr>
            <a:endParaRPr lang="tr-TR" smtClean="0"/>
          </a:p>
          <a:p>
            <a:pPr>
              <a:defRPr/>
            </a:pPr>
            <a:r>
              <a:rPr lang="tr-TR" smtClean="0"/>
              <a:t>www.tse.org.tr</a:t>
            </a:r>
            <a:endParaRPr lang="tr-TR"/>
          </a:p>
        </p:txBody>
      </p:sp>
      <p:sp>
        <p:nvSpPr>
          <p:cNvPr id="5" name="Slayt Numarası Yer Tutucusu 4"/>
          <p:cNvSpPr>
            <a:spLocks noGrp="1"/>
          </p:cNvSpPr>
          <p:nvPr>
            <p:ph type="sldNum" sz="quarter" idx="11"/>
          </p:nvPr>
        </p:nvSpPr>
        <p:spPr/>
        <p:txBody>
          <a:bodyPr/>
          <a:lstStyle/>
          <a:p>
            <a:pPr>
              <a:defRPr/>
            </a:pPr>
            <a:fld id="{E4956B44-24E2-44A3-AD7C-51E7F9E99F00}" type="slidenum">
              <a:rPr lang="tr-TR" altLang="tr-TR" smtClean="0"/>
              <a:pPr>
                <a:defRPr/>
              </a:pPr>
              <a:t>5</a:t>
            </a:fld>
            <a:endParaRPr lang="tr-TR" altLang="tr-TR"/>
          </a:p>
        </p:txBody>
      </p:sp>
      <p:sp>
        <p:nvSpPr>
          <p:cNvPr id="8" name="Text Box 5"/>
          <p:cNvSpPr txBox="1">
            <a:spLocks noChangeArrowheads="1"/>
          </p:cNvSpPr>
          <p:nvPr/>
        </p:nvSpPr>
        <p:spPr bwMode="auto">
          <a:xfrm>
            <a:off x="6215063" y="1901825"/>
            <a:ext cx="2357437" cy="3170238"/>
          </a:xfrm>
          <a:prstGeom prst="rect">
            <a:avLst/>
          </a:prstGeom>
          <a:gradFill flip="none" rotWithShape="1">
            <a:gsLst>
              <a:gs pos="0">
                <a:srgbClr val="8488C4"/>
              </a:gs>
              <a:gs pos="53000">
                <a:srgbClr val="D4DEFF"/>
              </a:gs>
              <a:gs pos="83000">
                <a:srgbClr val="D4DEFF"/>
              </a:gs>
              <a:gs pos="100000">
                <a:srgbClr val="96AB94"/>
              </a:gs>
            </a:gsLst>
            <a:lin ang="16200000" scaled="0"/>
            <a:tileRect/>
          </a:gradFill>
          <a:ln>
            <a:headEnd/>
            <a:tailEnd/>
          </a:ln>
        </p:spPr>
        <p:style>
          <a:lnRef idx="2">
            <a:schemeClr val="dk1"/>
          </a:lnRef>
          <a:fillRef idx="1">
            <a:schemeClr val="lt1"/>
          </a:fillRef>
          <a:effectRef idx="0">
            <a:schemeClr val="dk1"/>
          </a:effectRef>
          <a:fontRef idx="minor">
            <a:schemeClr val="dk1"/>
          </a:fontRef>
        </p:style>
        <p:txBody>
          <a:bodyPr>
            <a:spAutoFit/>
          </a:bodyPr>
          <a:lstStyle/>
          <a:p>
            <a:pPr algn="ctr" fontAlgn="auto">
              <a:spcBef>
                <a:spcPts val="0"/>
              </a:spcBef>
              <a:spcAft>
                <a:spcPts val="0"/>
              </a:spcAft>
              <a:defRPr/>
            </a:pPr>
            <a:r>
              <a:rPr lang="en-GB" sz="2000" b="1" u="none" dirty="0">
                <a:solidFill>
                  <a:srgbClr val="FF0000"/>
                </a:solidFill>
                <a:latin typeface="Arial" pitchFamily="34" charset="0"/>
                <a:cs typeface="Arial" pitchFamily="34" charset="0"/>
              </a:rPr>
              <a:t>The major</a:t>
            </a:r>
            <a:endParaRPr lang="tr-TR" sz="2000" b="1" u="none" dirty="0">
              <a:solidFill>
                <a:srgbClr val="FF0000"/>
              </a:solidFill>
              <a:latin typeface="Arial" pitchFamily="34" charset="0"/>
              <a:cs typeface="Arial" pitchFamily="34" charset="0"/>
            </a:endParaRPr>
          </a:p>
          <a:p>
            <a:pPr algn="ctr" fontAlgn="auto">
              <a:spcBef>
                <a:spcPts val="0"/>
              </a:spcBef>
              <a:spcAft>
                <a:spcPts val="0"/>
              </a:spcAft>
              <a:defRPr/>
            </a:pPr>
            <a:r>
              <a:rPr lang="en-GB" sz="2000" b="1" u="none" dirty="0">
                <a:solidFill>
                  <a:srgbClr val="FF0000"/>
                </a:solidFill>
                <a:latin typeface="Arial" pitchFamily="34" charset="0"/>
                <a:cs typeface="Arial" pitchFamily="34" charset="0"/>
              </a:rPr>
              <a:t>activities are</a:t>
            </a:r>
            <a:endParaRPr lang="tr-TR" sz="2000" b="1" u="none" dirty="0">
              <a:solidFill>
                <a:srgbClr val="FF0000"/>
              </a:solidFill>
              <a:latin typeface="Arial" pitchFamily="34" charset="0"/>
              <a:cs typeface="Arial" pitchFamily="34" charset="0"/>
            </a:endParaRPr>
          </a:p>
          <a:p>
            <a:pPr algn="ctr" fontAlgn="auto">
              <a:spcBef>
                <a:spcPts val="0"/>
              </a:spcBef>
              <a:spcAft>
                <a:spcPts val="0"/>
              </a:spcAft>
              <a:defRPr/>
            </a:pPr>
            <a:r>
              <a:rPr lang="en-GB" sz="2000" b="1" u="none" dirty="0">
                <a:solidFill>
                  <a:srgbClr val="FF0000"/>
                </a:solidFill>
                <a:latin typeface="Arial" pitchFamily="34" charset="0"/>
                <a:cs typeface="Arial" pitchFamily="34" charset="0"/>
              </a:rPr>
              <a:t>carried out </a:t>
            </a:r>
            <a:endParaRPr lang="tr-TR" sz="2000" b="1" u="none" dirty="0">
              <a:solidFill>
                <a:srgbClr val="FF0000"/>
              </a:solidFill>
              <a:latin typeface="Arial" pitchFamily="34" charset="0"/>
              <a:cs typeface="Arial" pitchFamily="34" charset="0"/>
            </a:endParaRPr>
          </a:p>
          <a:p>
            <a:pPr algn="ctr" fontAlgn="auto">
              <a:spcBef>
                <a:spcPts val="0"/>
              </a:spcBef>
              <a:spcAft>
                <a:spcPts val="0"/>
              </a:spcAft>
              <a:defRPr/>
            </a:pPr>
            <a:r>
              <a:rPr lang="en-GB" sz="2000" b="1" u="none" dirty="0">
                <a:solidFill>
                  <a:srgbClr val="FF0000"/>
                </a:solidFill>
                <a:latin typeface="Arial" pitchFamily="34" charset="0"/>
                <a:cs typeface="Arial" pitchFamily="34" charset="0"/>
              </a:rPr>
              <a:t>by TSE </a:t>
            </a:r>
            <a:endParaRPr lang="tr-TR" sz="2000" b="1" u="none" dirty="0">
              <a:solidFill>
                <a:srgbClr val="FF0000"/>
              </a:solidFill>
              <a:latin typeface="Arial" pitchFamily="34" charset="0"/>
              <a:cs typeface="Arial" pitchFamily="34" charset="0"/>
            </a:endParaRPr>
          </a:p>
          <a:p>
            <a:pPr algn="ctr" fontAlgn="auto">
              <a:spcBef>
                <a:spcPts val="0"/>
              </a:spcBef>
              <a:spcAft>
                <a:spcPts val="0"/>
              </a:spcAft>
              <a:defRPr/>
            </a:pPr>
            <a:r>
              <a:rPr lang="en-GB" sz="2000" b="1" u="none" dirty="0">
                <a:solidFill>
                  <a:srgbClr val="FF0000"/>
                </a:solidFill>
                <a:latin typeface="Arial" pitchFamily="34" charset="0"/>
                <a:cs typeface="Arial" pitchFamily="34" charset="0"/>
              </a:rPr>
              <a:t>Centres that  </a:t>
            </a:r>
            <a:endParaRPr lang="tr-TR" sz="2000" b="1" u="none" dirty="0">
              <a:solidFill>
                <a:srgbClr val="FF0000"/>
              </a:solidFill>
              <a:latin typeface="Arial" pitchFamily="34" charset="0"/>
              <a:cs typeface="Arial" pitchFamily="34" charset="0"/>
            </a:endParaRPr>
          </a:p>
          <a:p>
            <a:pPr algn="ctr" fontAlgn="auto">
              <a:spcBef>
                <a:spcPts val="0"/>
              </a:spcBef>
              <a:spcAft>
                <a:spcPts val="0"/>
              </a:spcAft>
              <a:defRPr/>
            </a:pPr>
            <a:r>
              <a:rPr lang="en-GB" sz="2000" b="1" u="none" dirty="0">
                <a:solidFill>
                  <a:srgbClr val="FF0000"/>
                </a:solidFill>
                <a:latin typeface="Arial" pitchFamily="34" charset="0"/>
                <a:cs typeface="Arial" pitchFamily="34" charset="0"/>
              </a:rPr>
              <a:t>have full</a:t>
            </a:r>
            <a:endParaRPr lang="tr-TR" sz="2000" b="1" u="none" dirty="0">
              <a:solidFill>
                <a:srgbClr val="FF0000"/>
              </a:solidFill>
              <a:latin typeface="Arial" pitchFamily="34" charset="0"/>
              <a:cs typeface="Arial" pitchFamily="34" charset="0"/>
            </a:endParaRPr>
          </a:p>
          <a:p>
            <a:pPr algn="ctr" fontAlgn="auto">
              <a:spcBef>
                <a:spcPts val="0"/>
              </a:spcBef>
              <a:spcAft>
                <a:spcPts val="0"/>
              </a:spcAft>
              <a:defRPr/>
            </a:pPr>
            <a:r>
              <a:rPr lang="en-GB" sz="2000" b="1" u="none" dirty="0">
                <a:solidFill>
                  <a:srgbClr val="FF0000"/>
                </a:solidFill>
                <a:latin typeface="Arial" pitchFamily="34" charset="0"/>
                <a:cs typeface="Arial" pitchFamily="34" charset="0"/>
              </a:rPr>
              <a:t>administrative </a:t>
            </a:r>
            <a:endParaRPr lang="tr-TR" sz="2000" b="1" u="none" dirty="0">
              <a:solidFill>
                <a:srgbClr val="FF0000"/>
              </a:solidFill>
              <a:latin typeface="Arial" pitchFamily="34" charset="0"/>
              <a:cs typeface="Arial" pitchFamily="34" charset="0"/>
            </a:endParaRPr>
          </a:p>
          <a:p>
            <a:pPr algn="ctr" fontAlgn="auto">
              <a:spcBef>
                <a:spcPts val="0"/>
              </a:spcBef>
              <a:spcAft>
                <a:spcPts val="0"/>
              </a:spcAft>
              <a:defRPr/>
            </a:pPr>
            <a:r>
              <a:rPr lang="en-GB" sz="2000" b="1" u="none" dirty="0">
                <a:solidFill>
                  <a:srgbClr val="FF0000"/>
                </a:solidFill>
                <a:latin typeface="Arial" pitchFamily="34" charset="0"/>
                <a:cs typeface="Arial" pitchFamily="34" charset="0"/>
              </a:rPr>
              <a:t>and</a:t>
            </a:r>
            <a:r>
              <a:rPr lang="tr-TR" sz="2000" b="1" u="none" dirty="0">
                <a:solidFill>
                  <a:srgbClr val="FF0000"/>
                </a:solidFill>
                <a:latin typeface="Arial" pitchFamily="34" charset="0"/>
                <a:cs typeface="Arial" pitchFamily="34" charset="0"/>
              </a:rPr>
              <a:t> </a:t>
            </a:r>
            <a:r>
              <a:rPr lang="en-GB" sz="2000" b="1" u="none" dirty="0">
                <a:solidFill>
                  <a:srgbClr val="FF0000"/>
                </a:solidFill>
                <a:latin typeface="Arial" pitchFamily="34" charset="0"/>
                <a:cs typeface="Arial" pitchFamily="34" charset="0"/>
              </a:rPr>
              <a:t>financial</a:t>
            </a:r>
            <a:endParaRPr lang="tr-TR" sz="2000" b="1" u="none" dirty="0">
              <a:solidFill>
                <a:srgbClr val="FF0000"/>
              </a:solidFill>
              <a:latin typeface="Arial" pitchFamily="34" charset="0"/>
              <a:cs typeface="Arial" pitchFamily="34" charset="0"/>
            </a:endParaRPr>
          </a:p>
          <a:p>
            <a:pPr algn="ctr" fontAlgn="auto">
              <a:spcBef>
                <a:spcPts val="0"/>
              </a:spcBef>
              <a:spcAft>
                <a:spcPts val="0"/>
              </a:spcAft>
              <a:defRPr/>
            </a:pPr>
            <a:r>
              <a:rPr lang="en-GB" sz="2000" b="1" u="none" dirty="0">
                <a:solidFill>
                  <a:srgbClr val="FF0000"/>
                </a:solidFill>
                <a:latin typeface="Arial" pitchFamily="34" charset="0"/>
                <a:cs typeface="Arial" pitchFamily="34" charset="0"/>
              </a:rPr>
              <a:t>independence </a:t>
            </a:r>
            <a:endParaRPr lang="tr-TR" sz="2000" b="1" u="none" dirty="0">
              <a:solidFill>
                <a:srgbClr val="FF0000"/>
              </a:solidFill>
              <a:latin typeface="Arial" pitchFamily="34" charset="0"/>
              <a:cs typeface="Arial" pitchFamily="34" charset="0"/>
            </a:endParaRPr>
          </a:p>
          <a:p>
            <a:pPr algn="ctr" fontAlgn="auto">
              <a:spcBef>
                <a:spcPts val="0"/>
              </a:spcBef>
              <a:spcAft>
                <a:spcPts val="0"/>
              </a:spcAft>
              <a:defRPr/>
            </a:pPr>
            <a:r>
              <a:rPr lang="en-GB" sz="2000" b="1" u="none" dirty="0">
                <a:solidFill>
                  <a:srgbClr val="FF0000"/>
                </a:solidFill>
                <a:latin typeface="Arial" pitchFamily="34" charset="0"/>
                <a:cs typeface="Arial" pitchFamily="34" charset="0"/>
              </a:rPr>
              <a:t>from each other.</a:t>
            </a:r>
            <a:endParaRPr lang="tr-TR" sz="2000" b="1" u="none" dirty="0">
              <a:solidFill>
                <a:srgbClr val="FF0000"/>
              </a:solidFill>
              <a:latin typeface="Arial" pitchFamily="34" charset="0"/>
              <a:cs typeface="Arial" pitchFamily="34" charset="0"/>
            </a:endParaRPr>
          </a:p>
        </p:txBody>
      </p:sp>
    </p:spTree>
    <p:extLst>
      <p:ext uri="{BB962C8B-B14F-4D97-AF65-F5344CB8AC3E}">
        <p14:creationId xmlns:p14="http://schemas.microsoft.com/office/powerpoint/2010/main" val="3722148987"/>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ssolv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err="1" smtClean="0"/>
              <a:t>Personnel</a:t>
            </a:r>
            <a:r>
              <a:rPr lang="tr-TR" dirty="0" smtClean="0"/>
              <a:t> </a:t>
            </a:r>
            <a:r>
              <a:rPr lang="en-US" dirty="0" smtClean="0"/>
              <a:t>certification</a:t>
            </a:r>
            <a:r>
              <a:rPr lang="en-US" dirty="0"/>
              <a:t> issues</a:t>
            </a:r>
            <a:endParaRPr lang="tr-TR" dirty="0"/>
          </a:p>
        </p:txBody>
      </p:sp>
      <p:sp>
        <p:nvSpPr>
          <p:cNvPr id="3" name="İçerik Yer Tutucusu 2"/>
          <p:cNvSpPr>
            <a:spLocks noGrp="1"/>
          </p:cNvSpPr>
          <p:nvPr>
            <p:ph idx="1"/>
          </p:nvPr>
        </p:nvSpPr>
        <p:spPr>
          <a:xfrm>
            <a:off x="24313" y="1268760"/>
            <a:ext cx="9144000" cy="4530725"/>
          </a:xfrm>
        </p:spPr>
        <p:txBody>
          <a:bodyPr/>
          <a:lstStyle/>
          <a:p>
            <a:r>
              <a:rPr lang="en-US" dirty="0"/>
              <a:t>TSE conducts </a:t>
            </a:r>
            <a:r>
              <a:rPr lang="tr-TR" dirty="0" err="1" smtClean="0"/>
              <a:t>personnel</a:t>
            </a:r>
            <a:r>
              <a:rPr lang="tr-TR" dirty="0" smtClean="0"/>
              <a:t> </a:t>
            </a:r>
            <a:r>
              <a:rPr lang="en-US" dirty="0" smtClean="0"/>
              <a:t>certification </a:t>
            </a:r>
            <a:r>
              <a:rPr lang="tr-TR" dirty="0" smtClean="0"/>
              <a:t>and </a:t>
            </a:r>
            <a:r>
              <a:rPr lang="tr-TR" dirty="0" err="1" smtClean="0"/>
              <a:t>training</a:t>
            </a:r>
            <a:r>
              <a:rPr lang="tr-TR" dirty="0" smtClean="0"/>
              <a:t> </a:t>
            </a:r>
            <a:r>
              <a:rPr lang="en-US" dirty="0" smtClean="0"/>
              <a:t>facilities </a:t>
            </a:r>
            <a:r>
              <a:rPr lang="en-US" dirty="0"/>
              <a:t>on following issues</a:t>
            </a:r>
            <a:r>
              <a:rPr lang="en-US" dirty="0" smtClean="0"/>
              <a:t>;</a:t>
            </a:r>
            <a:endParaRPr lang="tr-TR" dirty="0" smtClean="0"/>
          </a:p>
          <a:p>
            <a:pPr lvl="1"/>
            <a:r>
              <a:rPr lang="tr-TR" dirty="0" err="1" smtClean="0"/>
              <a:t>Quality</a:t>
            </a:r>
            <a:r>
              <a:rPr lang="tr-TR" dirty="0" smtClean="0"/>
              <a:t> </a:t>
            </a:r>
            <a:r>
              <a:rPr lang="tr-TR" dirty="0" err="1" smtClean="0"/>
              <a:t>Expert</a:t>
            </a:r>
            <a:r>
              <a:rPr lang="tr-TR" dirty="0" smtClean="0"/>
              <a:t> </a:t>
            </a:r>
            <a:endParaRPr lang="en-US" dirty="0"/>
          </a:p>
          <a:p>
            <a:pPr lvl="1"/>
            <a:r>
              <a:rPr lang="tr-TR" dirty="0" err="1" smtClean="0"/>
              <a:t>Quality</a:t>
            </a:r>
            <a:r>
              <a:rPr lang="en-US" dirty="0" smtClean="0"/>
              <a:t>/</a:t>
            </a:r>
            <a:r>
              <a:rPr lang="tr-TR" dirty="0" smtClean="0"/>
              <a:t>Environment</a:t>
            </a:r>
            <a:r>
              <a:rPr lang="en-US" dirty="0" smtClean="0"/>
              <a:t>/</a:t>
            </a:r>
            <a:r>
              <a:rPr lang="tr-TR" dirty="0" smtClean="0"/>
              <a:t>OHSAS</a:t>
            </a:r>
            <a:r>
              <a:rPr lang="en-US" dirty="0" smtClean="0"/>
              <a:t>/</a:t>
            </a:r>
            <a:r>
              <a:rPr lang="tr-TR" dirty="0" err="1" smtClean="0"/>
              <a:t>Food</a:t>
            </a:r>
            <a:r>
              <a:rPr lang="tr-TR" dirty="0" smtClean="0"/>
              <a:t> </a:t>
            </a:r>
            <a:r>
              <a:rPr lang="tr-TR" dirty="0" err="1" smtClean="0"/>
              <a:t>Auditor</a:t>
            </a:r>
            <a:r>
              <a:rPr lang="tr-TR" dirty="0" smtClean="0"/>
              <a:t>/</a:t>
            </a:r>
            <a:r>
              <a:rPr lang="tr-TR" dirty="0" err="1" smtClean="0"/>
              <a:t>Lead</a:t>
            </a:r>
            <a:r>
              <a:rPr lang="tr-TR" dirty="0" smtClean="0"/>
              <a:t> </a:t>
            </a:r>
            <a:r>
              <a:rPr lang="tr-TR" dirty="0" err="1" smtClean="0"/>
              <a:t>auditor</a:t>
            </a:r>
            <a:endParaRPr lang="en-US" dirty="0"/>
          </a:p>
          <a:p>
            <a:pPr lvl="1"/>
            <a:r>
              <a:rPr lang="tr-TR" dirty="0" err="1" smtClean="0"/>
              <a:t>Welder</a:t>
            </a:r>
            <a:r>
              <a:rPr lang="tr-TR" dirty="0" smtClean="0"/>
              <a:t> </a:t>
            </a:r>
            <a:r>
              <a:rPr lang="tr-TR" dirty="0" err="1" smtClean="0"/>
              <a:t>operator</a:t>
            </a:r>
            <a:endParaRPr lang="tr-TR" dirty="0" smtClean="0"/>
          </a:p>
          <a:p>
            <a:pPr lvl="1"/>
            <a:r>
              <a:rPr lang="en-US" dirty="0"/>
              <a:t>Good Agricultural Practice </a:t>
            </a:r>
            <a:r>
              <a:rPr lang="en-US" dirty="0" smtClean="0"/>
              <a:t>Controller</a:t>
            </a:r>
            <a:r>
              <a:rPr lang="tr-TR" dirty="0" smtClean="0"/>
              <a:t> </a:t>
            </a:r>
            <a:r>
              <a:rPr lang="en-US" dirty="0" smtClean="0"/>
              <a:t>in </a:t>
            </a:r>
            <a:r>
              <a:rPr lang="en-US" dirty="0"/>
              <a:t>Crop </a:t>
            </a:r>
            <a:r>
              <a:rPr lang="en-US" dirty="0" smtClean="0"/>
              <a:t>Production</a:t>
            </a:r>
            <a:endParaRPr lang="tr-TR" dirty="0" smtClean="0"/>
          </a:p>
          <a:p>
            <a:pPr lvl="1"/>
            <a:r>
              <a:rPr lang="tr-TR" dirty="0" err="1" smtClean="0"/>
              <a:t>Non</a:t>
            </a:r>
            <a:r>
              <a:rPr lang="tr-TR" dirty="0" smtClean="0"/>
              <a:t> </a:t>
            </a:r>
            <a:r>
              <a:rPr lang="tr-TR" dirty="0" err="1" smtClean="0"/>
              <a:t>destructive</a:t>
            </a:r>
            <a:r>
              <a:rPr lang="tr-TR" dirty="0" smtClean="0"/>
              <a:t> </a:t>
            </a:r>
            <a:r>
              <a:rPr lang="tr-TR" dirty="0" err="1" smtClean="0"/>
              <a:t>inspection</a:t>
            </a:r>
            <a:r>
              <a:rPr lang="tr-TR" dirty="0" smtClean="0"/>
              <a:t> </a:t>
            </a:r>
            <a:r>
              <a:rPr lang="tr-TR" dirty="0" err="1" smtClean="0"/>
              <a:t>personnel</a:t>
            </a:r>
            <a:endParaRPr lang="tr-TR" dirty="0" smtClean="0"/>
          </a:p>
          <a:p>
            <a:pPr lvl="1"/>
            <a:r>
              <a:rPr lang="en-US" dirty="0"/>
              <a:t>Elevator Inspection and </a:t>
            </a:r>
            <a:r>
              <a:rPr lang="en-US" dirty="0" smtClean="0"/>
              <a:t>Testing</a:t>
            </a:r>
            <a:r>
              <a:rPr lang="tr-TR" dirty="0" smtClean="0"/>
              <a:t> </a:t>
            </a:r>
            <a:r>
              <a:rPr lang="en-US" dirty="0" smtClean="0"/>
              <a:t>Expert </a:t>
            </a:r>
            <a:r>
              <a:rPr lang="tr-TR" dirty="0" smtClean="0"/>
              <a:t> </a:t>
            </a:r>
          </a:p>
          <a:p>
            <a:pPr lvl="1"/>
            <a:r>
              <a:rPr lang="en-US" dirty="0" smtClean="0"/>
              <a:t>H</a:t>
            </a:r>
            <a:r>
              <a:rPr lang="tr-TR" dirty="0" smtClean="0"/>
              <a:t>a</a:t>
            </a:r>
            <a:r>
              <a:rPr lang="en-US" dirty="0" err="1" smtClean="0"/>
              <a:t>lal</a:t>
            </a:r>
            <a:r>
              <a:rPr lang="en-US" dirty="0" smtClean="0"/>
              <a:t> </a:t>
            </a:r>
            <a:r>
              <a:rPr lang="en-US" dirty="0"/>
              <a:t>Food Technical </a:t>
            </a:r>
            <a:r>
              <a:rPr lang="tr-TR" dirty="0" err="1"/>
              <a:t>I</a:t>
            </a:r>
            <a:r>
              <a:rPr lang="tr-TR" dirty="0" err="1" smtClean="0"/>
              <a:t>nspection</a:t>
            </a:r>
            <a:r>
              <a:rPr lang="tr-TR" dirty="0" smtClean="0"/>
              <a:t> </a:t>
            </a:r>
            <a:r>
              <a:rPr lang="en-US" dirty="0"/>
              <a:t>Expert</a:t>
            </a:r>
          </a:p>
          <a:p>
            <a:pPr lvl="1"/>
            <a:r>
              <a:rPr lang="tr-TR" dirty="0" err="1" smtClean="0"/>
              <a:t>Greenhouse</a:t>
            </a:r>
            <a:r>
              <a:rPr lang="tr-TR" dirty="0" smtClean="0"/>
              <a:t> </a:t>
            </a:r>
            <a:r>
              <a:rPr lang="en-US" dirty="0" smtClean="0"/>
              <a:t>Ga</a:t>
            </a:r>
            <a:r>
              <a:rPr lang="tr-TR" dirty="0" err="1" smtClean="0"/>
              <a:t>seous</a:t>
            </a:r>
            <a:r>
              <a:rPr lang="tr-TR" dirty="0" smtClean="0"/>
              <a:t> </a:t>
            </a:r>
            <a:r>
              <a:rPr lang="tr-TR" dirty="0" err="1" smtClean="0"/>
              <a:t>Verifier</a:t>
            </a:r>
            <a:r>
              <a:rPr lang="en-US" dirty="0" smtClean="0"/>
              <a:t>/</a:t>
            </a:r>
            <a:r>
              <a:rPr lang="tr-TR" dirty="0" err="1" smtClean="0"/>
              <a:t>Calculating</a:t>
            </a:r>
            <a:r>
              <a:rPr lang="tr-TR" dirty="0" smtClean="0"/>
              <a:t> </a:t>
            </a:r>
            <a:r>
              <a:rPr lang="tr-TR" dirty="0" err="1" smtClean="0"/>
              <a:t>Expert</a:t>
            </a:r>
            <a:endParaRPr lang="tr-TR" dirty="0" smtClean="0"/>
          </a:p>
          <a:p>
            <a:pPr lvl="1"/>
            <a:r>
              <a:rPr lang="tr-TR" dirty="0"/>
              <a:t>v</a:t>
            </a:r>
            <a:r>
              <a:rPr lang="tr-TR" dirty="0" smtClean="0"/>
              <a:t>s.</a:t>
            </a:r>
            <a:endParaRPr lang="en-US" dirty="0"/>
          </a:p>
          <a:p>
            <a:pPr lvl="1"/>
            <a:endParaRPr lang="en-US" dirty="0"/>
          </a:p>
          <a:p>
            <a:endParaRPr lang="tr-TR" dirty="0"/>
          </a:p>
        </p:txBody>
      </p:sp>
      <p:sp>
        <p:nvSpPr>
          <p:cNvPr id="4" name="Veri Yer Tutucusu 3"/>
          <p:cNvSpPr>
            <a:spLocks noGrp="1"/>
          </p:cNvSpPr>
          <p:nvPr>
            <p:ph type="dt" sz="half" idx="10"/>
          </p:nvPr>
        </p:nvSpPr>
        <p:spPr/>
        <p:txBody>
          <a:bodyPr/>
          <a:lstStyle/>
          <a:p>
            <a:pPr>
              <a:defRPr/>
            </a:pPr>
            <a:endParaRPr lang="tr-TR" dirty="0" smtClean="0"/>
          </a:p>
          <a:p>
            <a:pPr>
              <a:defRPr/>
            </a:pPr>
            <a:r>
              <a:rPr lang="tr-TR" dirty="0" smtClean="0"/>
              <a:t>www.tse.org.tr</a:t>
            </a:r>
            <a:endParaRPr lang="tr-TR" dirty="0"/>
          </a:p>
        </p:txBody>
      </p:sp>
      <p:sp>
        <p:nvSpPr>
          <p:cNvPr id="5" name="Slayt Numarası Yer Tutucusu 4"/>
          <p:cNvSpPr>
            <a:spLocks noGrp="1"/>
          </p:cNvSpPr>
          <p:nvPr>
            <p:ph type="sldNum" sz="quarter" idx="11"/>
          </p:nvPr>
        </p:nvSpPr>
        <p:spPr/>
        <p:txBody>
          <a:bodyPr/>
          <a:lstStyle/>
          <a:p>
            <a:pPr>
              <a:defRPr/>
            </a:pPr>
            <a:fld id="{E4956B44-24E2-44A3-AD7C-51E7F9E99F00}" type="slidenum">
              <a:rPr lang="tr-TR" altLang="tr-TR" smtClean="0"/>
              <a:pPr>
                <a:defRPr/>
              </a:pPr>
              <a:t>50</a:t>
            </a:fld>
            <a:endParaRPr lang="tr-TR" altLang="tr-TR"/>
          </a:p>
        </p:txBody>
      </p:sp>
    </p:spTree>
    <p:extLst>
      <p:ext uri="{BB962C8B-B14F-4D97-AF65-F5344CB8AC3E}">
        <p14:creationId xmlns:p14="http://schemas.microsoft.com/office/powerpoint/2010/main" val="3866549397"/>
      </p:ext>
    </p:extLst>
  </p:cSld>
  <p:clrMapOvr>
    <a:masterClrMapping/>
  </p:clrMapOvr>
  <p:transition spd="med"/>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err="1"/>
              <a:t>Personnel</a:t>
            </a:r>
            <a:r>
              <a:rPr lang="tr-TR" dirty="0"/>
              <a:t> </a:t>
            </a:r>
            <a:r>
              <a:rPr lang="tr-TR" dirty="0" err="1"/>
              <a:t>Certification</a:t>
            </a:r>
            <a:r>
              <a:rPr lang="tr-TR" dirty="0"/>
              <a:t> </a:t>
            </a:r>
            <a:r>
              <a:rPr lang="tr-TR" dirty="0" err="1" smtClean="0"/>
              <a:t>Steps</a:t>
            </a:r>
            <a:endParaRPr lang="tr-TR" dirty="0"/>
          </a:p>
        </p:txBody>
      </p:sp>
      <p:sp>
        <p:nvSpPr>
          <p:cNvPr id="3" name="İçerik Yer Tutucusu 2"/>
          <p:cNvSpPr>
            <a:spLocks noGrp="1"/>
          </p:cNvSpPr>
          <p:nvPr>
            <p:ph idx="1"/>
          </p:nvPr>
        </p:nvSpPr>
        <p:spPr>
          <a:xfrm>
            <a:off x="179512" y="1124744"/>
            <a:ext cx="8784976" cy="4530725"/>
          </a:xfrm>
        </p:spPr>
        <p:txBody>
          <a:bodyPr/>
          <a:lstStyle/>
          <a:p>
            <a:r>
              <a:rPr lang="tr-TR" dirty="0" smtClean="0"/>
              <a:t>Application </a:t>
            </a:r>
            <a:r>
              <a:rPr lang="tr-TR" dirty="0" err="1" smtClean="0"/>
              <a:t>for</a:t>
            </a:r>
            <a:r>
              <a:rPr lang="tr-TR" dirty="0" smtClean="0"/>
              <a:t> </a:t>
            </a:r>
            <a:r>
              <a:rPr lang="tr-TR" dirty="0" err="1" smtClean="0"/>
              <a:t>certification</a:t>
            </a:r>
            <a:r>
              <a:rPr lang="tr-TR" dirty="0" smtClean="0"/>
              <a:t> (</a:t>
            </a:r>
            <a:r>
              <a:rPr lang="tr-TR" dirty="0" err="1" smtClean="0"/>
              <a:t>person</a:t>
            </a:r>
            <a:r>
              <a:rPr lang="tr-TR" dirty="0" smtClean="0"/>
              <a:t>)</a:t>
            </a:r>
          </a:p>
          <a:p>
            <a:r>
              <a:rPr lang="tr-TR" dirty="0" smtClean="0"/>
              <a:t>Evaluation of </a:t>
            </a:r>
            <a:r>
              <a:rPr lang="tr-TR" dirty="0" err="1" smtClean="0"/>
              <a:t>application</a:t>
            </a:r>
            <a:r>
              <a:rPr lang="tr-TR" dirty="0" smtClean="0"/>
              <a:t> (</a:t>
            </a:r>
            <a:r>
              <a:rPr lang="tr-TR" dirty="0" err="1" smtClean="0"/>
              <a:t>Certification</a:t>
            </a:r>
            <a:r>
              <a:rPr lang="tr-TR" dirty="0" smtClean="0"/>
              <a:t> Body)</a:t>
            </a:r>
          </a:p>
          <a:p>
            <a:r>
              <a:rPr lang="tr-TR" dirty="0" smtClean="0"/>
              <a:t>Planning </a:t>
            </a:r>
            <a:r>
              <a:rPr lang="tr-TR" dirty="0" err="1" smtClean="0"/>
              <a:t>the</a:t>
            </a:r>
            <a:r>
              <a:rPr lang="tr-TR" dirty="0" smtClean="0"/>
              <a:t> </a:t>
            </a:r>
            <a:r>
              <a:rPr lang="tr-TR" dirty="0" err="1" smtClean="0"/>
              <a:t>exams</a:t>
            </a:r>
            <a:r>
              <a:rPr lang="tr-TR" dirty="0" smtClean="0"/>
              <a:t> (</a:t>
            </a:r>
            <a:r>
              <a:rPr lang="tr-TR" dirty="0" err="1" smtClean="0"/>
              <a:t>allocating</a:t>
            </a:r>
            <a:r>
              <a:rPr lang="tr-TR" dirty="0" smtClean="0"/>
              <a:t> time and </a:t>
            </a:r>
            <a:r>
              <a:rPr lang="tr-TR" dirty="0" err="1" smtClean="0"/>
              <a:t>lecturer</a:t>
            </a:r>
            <a:r>
              <a:rPr lang="tr-TR" dirty="0" smtClean="0"/>
              <a:t>)</a:t>
            </a:r>
          </a:p>
          <a:p>
            <a:r>
              <a:rPr lang="tr-TR" dirty="0" err="1" smtClean="0"/>
              <a:t>Conducting</a:t>
            </a:r>
            <a:r>
              <a:rPr lang="tr-TR" dirty="0" smtClean="0"/>
              <a:t> </a:t>
            </a:r>
            <a:r>
              <a:rPr lang="tr-TR" dirty="0" err="1"/>
              <a:t>the</a:t>
            </a:r>
            <a:r>
              <a:rPr lang="tr-TR" dirty="0"/>
              <a:t> </a:t>
            </a:r>
            <a:r>
              <a:rPr lang="tr-TR" dirty="0" err="1"/>
              <a:t>exams</a:t>
            </a:r>
            <a:endParaRPr lang="tr-TR" dirty="0"/>
          </a:p>
          <a:p>
            <a:r>
              <a:rPr lang="tr-TR" dirty="0" err="1" smtClean="0"/>
              <a:t>Evaluating</a:t>
            </a:r>
            <a:r>
              <a:rPr lang="tr-TR" dirty="0" smtClean="0"/>
              <a:t> </a:t>
            </a:r>
            <a:r>
              <a:rPr lang="tr-TR" dirty="0" err="1" smtClean="0"/>
              <a:t>the</a:t>
            </a:r>
            <a:r>
              <a:rPr lang="tr-TR" dirty="0" smtClean="0"/>
              <a:t> </a:t>
            </a:r>
            <a:r>
              <a:rPr lang="tr-TR" dirty="0" err="1" smtClean="0"/>
              <a:t>exams</a:t>
            </a:r>
            <a:r>
              <a:rPr lang="tr-TR" dirty="0" smtClean="0"/>
              <a:t> </a:t>
            </a:r>
          </a:p>
          <a:p>
            <a:r>
              <a:rPr lang="tr-TR" dirty="0" err="1" smtClean="0"/>
              <a:t>Preparing</a:t>
            </a:r>
            <a:r>
              <a:rPr lang="tr-TR" dirty="0" smtClean="0">
                <a:solidFill>
                  <a:srgbClr val="FF0000"/>
                </a:solidFill>
              </a:rPr>
              <a:t> </a:t>
            </a:r>
            <a:r>
              <a:rPr lang="tr-TR" dirty="0" err="1" smtClean="0"/>
              <a:t>the</a:t>
            </a:r>
            <a:r>
              <a:rPr lang="tr-TR" dirty="0" smtClean="0"/>
              <a:t> </a:t>
            </a:r>
            <a:r>
              <a:rPr lang="tr-TR" dirty="0" err="1" smtClean="0"/>
              <a:t>result</a:t>
            </a:r>
            <a:r>
              <a:rPr lang="tr-TR" dirty="0" smtClean="0"/>
              <a:t> of </a:t>
            </a:r>
            <a:r>
              <a:rPr lang="tr-TR" dirty="0" err="1" smtClean="0"/>
              <a:t>the</a:t>
            </a:r>
            <a:r>
              <a:rPr lang="tr-TR" dirty="0" smtClean="0"/>
              <a:t> </a:t>
            </a:r>
            <a:r>
              <a:rPr lang="tr-TR" dirty="0" err="1" smtClean="0"/>
              <a:t>exams</a:t>
            </a:r>
            <a:endParaRPr lang="tr-TR" dirty="0" smtClean="0"/>
          </a:p>
          <a:p>
            <a:r>
              <a:rPr lang="tr-TR" dirty="0" err="1" smtClean="0"/>
              <a:t>Preparing</a:t>
            </a:r>
            <a:r>
              <a:rPr lang="tr-TR" dirty="0" smtClean="0"/>
              <a:t> </a:t>
            </a:r>
            <a:r>
              <a:rPr lang="tr-TR" dirty="0" err="1" smtClean="0"/>
              <a:t>the</a:t>
            </a:r>
            <a:r>
              <a:rPr lang="tr-TR" dirty="0" smtClean="0"/>
              <a:t> </a:t>
            </a:r>
            <a:r>
              <a:rPr lang="tr-TR" dirty="0" err="1" smtClean="0"/>
              <a:t>personnel</a:t>
            </a:r>
            <a:r>
              <a:rPr lang="tr-TR" dirty="0" smtClean="0"/>
              <a:t> </a:t>
            </a:r>
            <a:r>
              <a:rPr lang="tr-TR" dirty="0" err="1" smtClean="0"/>
              <a:t>certificate</a:t>
            </a:r>
            <a:r>
              <a:rPr lang="tr-TR" dirty="0" smtClean="0"/>
              <a:t> (</a:t>
            </a:r>
            <a:r>
              <a:rPr lang="tr-TR" dirty="0" err="1" smtClean="0"/>
              <a:t>if</a:t>
            </a:r>
            <a:r>
              <a:rPr lang="tr-TR" dirty="0" smtClean="0"/>
              <a:t> </a:t>
            </a:r>
            <a:r>
              <a:rPr lang="tr-TR" dirty="0" err="1" smtClean="0"/>
              <a:t>exam</a:t>
            </a:r>
            <a:r>
              <a:rPr lang="tr-TR" dirty="0" smtClean="0"/>
              <a:t> </a:t>
            </a:r>
            <a:r>
              <a:rPr lang="tr-TR" dirty="0" err="1" smtClean="0"/>
              <a:t>result</a:t>
            </a:r>
            <a:r>
              <a:rPr lang="tr-TR" dirty="0" smtClean="0"/>
              <a:t> is </a:t>
            </a:r>
            <a:r>
              <a:rPr lang="tr-TR" dirty="0" err="1" smtClean="0"/>
              <a:t>positive</a:t>
            </a:r>
            <a:r>
              <a:rPr lang="tr-TR" dirty="0" smtClean="0"/>
              <a:t>)</a:t>
            </a:r>
          </a:p>
          <a:p>
            <a:endParaRPr lang="tr-TR" dirty="0" smtClean="0"/>
          </a:p>
          <a:p>
            <a:r>
              <a:rPr lang="tr-TR" dirty="0" err="1" smtClean="0"/>
              <a:t>Updating</a:t>
            </a:r>
            <a:r>
              <a:rPr lang="tr-TR" dirty="0" smtClean="0"/>
              <a:t> </a:t>
            </a:r>
            <a:r>
              <a:rPr lang="tr-TR" dirty="0" err="1" smtClean="0"/>
              <a:t>trainings</a:t>
            </a:r>
            <a:r>
              <a:rPr lang="tr-TR" dirty="0" smtClean="0"/>
              <a:t> </a:t>
            </a:r>
            <a:r>
              <a:rPr lang="tr-TR" dirty="0" err="1" smtClean="0"/>
              <a:t>are</a:t>
            </a:r>
            <a:r>
              <a:rPr lang="tr-TR" dirty="0" smtClean="0"/>
              <a:t> </a:t>
            </a:r>
            <a:r>
              <a:rPr lang="tr-TR" dirty="0" err="1" smtClean="0"/>
              <a:t>needed</a:t>
            </a:r>
            <a:endParaRPr lang="tr-TR" dirty="0" smtClean="0"/>
          </a:p>
          <a:p>
            <a:endParaRPr lang="tr-TR" dirty="0" smtClean="0"/>
          </a:p>
          <a:p>
            <a:endParaRPr lang="tr-TR" dirty="0" smtClean="0"/>
          </a:p>
          <a:p>
            <a:endParaRPr lang="tr-TR" dirty="0"/>
          </a:p>
        </p:txBody>
      </p:sp>
      <p:sp>
        <p:nvSpPr>
          <p:cNvPr id="4" name="Veri Yer Tutucusu 3"/>
          <p:cNvSpPr>
            <a:spLocks noGrp="1"/>
          </p:cNvSpPr>
          <p:nvPr>
            <p:ph type="dt" sz="half" idx="10"/>
          </p:nvPr>
        </p:nvSpPr>
        <p:spPr/>
        <p:txBody>
          <a:bodyPr/>
          <a:lstStyle/>
          <a:p>
            <a:pPr>
              <a:defRPr/>
            </a:pPr>
            <a:endParaRPr lang="tr-TR" smtClean="0"/>
          </a:p>
          <a:p>
            <a:pPr>
              <a:defRPr/>
            </a:pPr>
            <a:r>
              <a:rPr lang="tr-TR" smtClean="0"/>
              <a:t>www.tse.org.tr</a:t>
            </a:r>
            <a:endParaRPr lang="tr-TR"/>
          </a:p>
        </p:txBody>
      </p:sp>
      <p:sp>
        <p:nvSpPr>
          <p:cNvPr id="5" name="Slayt Numarası Yer Tutucusu 4"/>
          <p:cNvSpPr>
            <a:spLocks noGrp="1"/>
          </p:cNvSpPr>
          <p:nvPr>
            <p:ph type="sldNum" sz="quarter" idx="11"/>
          </p:nvPr>
        </p:nvSpPr>
        <p:spPr/>
        <p:txBody>
          <a:bodyPr/>
          <a:lstStyle/>
          <a:p>
            <a:pPr>
              <a:defRPr/>
            </a:pPr>
            <a:fld id="{E4956B44-24E2-44A3-AD7C-51E7F9E99F00}" type="slidenum">
              <a:rPr lang="tr-TR" altLang="tr-TR" smtClean="0"/>
              <a:pPr>
                <a:defRPr/>
              </a:pPr>
              <a:t>51</a:t>
            </a:fld>
            <a:endParaRPr lang="tr-TR" altLang="tr-TR"/>
          </a:p>
        </p:txBody>
      </p:sp>
    </p:spTree>
    <p:extLst>
      <p:ext uri="{BB962C8B-B14F-4D97-AF65-F5344CB8AC3E}">
        <p14:creationId xmlns:p14="http://schemas.microsoft.com/office/powerpoint/2010/main" val="3587313288"/>
      </p:ext>
    </p:extLst>
  </p:cSld>
  <p:clrMapOvr>
    <a:masterClrMapping/>
  </p:clrMapOvr>
  <p:transition spd="med"/>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pPr fontAlgn="t">
              <a:defRPr/>
            </a:pPr>
            <a:r>
              <a:rPr lang="tr-TR" dirty="0" smtClean="0"/>
              <a:t>SERVICE PLACE CERTIFICAION</a:t>
            </a:r>
            <a:endParaRPr lang="tr-TR" dirty="0"/>
          </a:p>
        </p:txBody>
      </p:sp>
      <p:sp>
        <p:nvSpPr>
          <p:cNvPr id="52227" name="Metin Yer Tutucusu 2"/>
          <p:cNvSpPr>
            <a:spLocks noGrp="1"/>
          </p:cNvSpPr>
          <p:nvPr>
            <p:ph type="body" idx="1"/>
          </p:nvPr>
        </p:nvSpPr>
        <p:spPr/>
        <p:txBody>
          <a:bodyPr/>
          <a:lstStyle/>
          <a:p>
            <a:r>
              <a:rPr lang="tr-TR" altLang="tr-TR" dirty="0" smtClean="0"/>
              <a:t>Hizmet Yeri Belgelendirme</a:t>
            </a:r>
          </a:p>
        </p:txBody>
      </p:sp>
      <p:sp>
        <p:nvSpPr>
          <p:cNvPr id="4" name="Veri Yer Tutucusu 3"/>
          <p:cNvSpPr>
            <a:spLocks noGrp="1"/>
          </p:cNvSpPr>
          <p:nvPr>
            <p:ph type="dt" sz="quarter" idx="10"/>
          </p:nvPr>
        </p:nvSpPr>
        <p:spPr/>
        <p:txBody>
          <a:bodyPr/>
          <a:lstStyle/>
          <a:p>
            <a:pPr>
              <a:defRPr/>
            </a:pPr>
            <a:endParaRPr lang="tr-TR" dirty="0" smtClean="0"/>
          </a:p>
          <a:p>
            <a:pPr>
              <a:defRPr/>
            </a:pPr>
            <a:r>
              <a:rPr lang="tr-TR" dirty="0" smtClean="0"/>
              <a:t>www.tse.org.tr</a:t>
            </a:r>
            <a:endParaRPr lang="tr-TR" dirty="0"/>
          </a:p>
        </p:txBody>
      </p:sp>
      <p:sp>
        <p:nvSpPr>
          <p:cNvPr id="52229" name="Slayt Numarası Yer Tutucusu 4"/>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5000"/>
              <a:buFont typeface="Wingdings" pitchFamily="2" charset="2"/>
              <a:buBlip>
                <a:blip r:embed="rId2"/>
              </a:buBlip>
              <a:defRPr sz="2800">
                <a:solidFill>
                  <a:schemeClr val="tx1"/>
                </a:solidFill>
                <a:latin typeface="Arial" charset="0"/>
              </a:defRPr>
            </a:lvl1pPr>
            <a:lvl2pPr marL="742950" indent="-285750">
              <a:spcBef>
                <a:spcPct val="20000"/>
              </a:spcBef>
              <a:buClr>
                <a:schemeClr val="tx2"/>
              </a:buClr>
              <a:buSzPct val="75000"/>
              <a:buFont typeface="Wingdings" pitchFamily="2" charset="2"/>
              <a:buChar char="n"/>
              <a:defRPr sz="2400">
                <a:solidFill>
                  <a:schemeClr val="tx1"/>
                </a:solidFill>
                <a:latin typeface="Arial" charset="0"/>
              </a:defRPr>
            </a:lvl2pPr>
            <a:lvl3pPr marL="1143000" indent="-228600">
              <a:spcBef>
                <a:spcPct val="20000"/>
              </a:spcBef>
              <a:buClr>
                <a:schemeClr val="accent1"/>
              </a:buClr>
              <a:buSzPct val="65000"/>
              <a:buFont typeface="Wingdings" pitchFamily="2" charset="2"/>
              <a:buChar char="p"/>
              <a:defRPr sz="2000">
                <a:solidFill>
                  <a:schemeClr val="tx1"/>
                </a:solidFill>
                <a:latin typeface="Arial" charset="0"/>
              </a:defRPr>
            </a:lvl3pPr>
            <a:lvl4pPr marL="1600200" indent="-228600">
              <a:spcBef>
                <a:spcPct val="20000"/>
              </a:spcBef>
              <a:buClr>
                <a:schemeClr val="bg2"/>
              </a:buClr>
              <a:buFont typeface="Wingdings" pitchFamily="2" charset="2"/>
              <a:buChar char="§"/>
              <a:defRPr>
                <a:solidFill>
                  <a:schemeClr val="tx1"/>
                </a:solidFill>
                <a:latin typeface="Arial" charset="0"/>
              </a:defRPr>
            </a:lvl4pPr>
            <a:lvl5pPr marL="2057400" indent="-228600">
              <a:spcBef>
                <a:spcPct val="20000"/>
              </a:spcBef>
              <a:buClr>
                <a:schemeClr val="tx2"/>
              </a:buClr>
              <a:buSzPct val="80000"/>
              <a:buFont typeface="Wingdings" pitchFamily="2" charset="2"/>
              <a:buChar char="§"/>
              <a:defRPr>
                <a:solidFill>
                  <a:schemeClr val="tx1"/>
                </a:solidFill>
                <a:latin typeface="Arial" charset="0"/>
              </a:defRPr>
            </a:lvl5pPr>
            <a:lvl6pPr marL="25146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6pPr>
            <a:lvl7pPr marL="29718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7pPr>
            <a:lvl8pPr marL="34290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8pPr>
            <a:lvl9pPr marL="38862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9pPr>
          </a:lstStyle>
          <a:p>
            <a:pPr>
              <a:spcBef>
                <a:spcPct val="0"/>
              </a:spcBef>
              <a:buClrTx/>
              <a:buSzTx/>
              <a:buFontTx/>
              <a:buNone/>
            </a:pPr>
            <a:fld id="{F2136E8C-171D-4ADC-81BA-E643AD016BF0}" type="slidenum">
              <a:rPr lang="tr-TR" altLang="tr-TR" sz="1000" smtClean="0">
                <a:solidFill>
                  <a:srgbClr val="FF0000"/>
                </a:solidFill>
                <a:latin typeface="Verdana" pitchFamily="34" charset="0"/>
              </a:rPr>
              <a:pPr>
                <a:spcBef>
                  <a:spcPct val="0"/>
                </a:spcBef>
                <a:buClrTx/>
                <a:buSzTx/>
                <a:buFontTx/>
                <a:buNone/>
              </a:pPr>
              <a:t>52</a:t>
            </a:fld>
            <a:endParaRPr lang="tr-TR" altLang="tr-TR" sz="1000" smtClean="0">
              <a:solidFill>
                <a:srgbClr val="FF0000"/>
              </a:solidFill>
              <a:latin typeface="Verdana" pitchFamily="34" charset="0"/>
            </a:endParaRPr>
          </a:p>
        </p:txBody>
      </p:sp>
    </p:spTree>
    <p:extLst>
      <p:ext uri="{BB962C8B-B14F-4D97-AF65-F5344CB8AC3E}">
        <p14:creationId xmlns:p14="http://schemas.microsoft.com/office/powerpoint/2010/main" val="3905971127"/>
      </p:ext>
    </p:extLst>
  </p:cSld>
  <p:clrMapOvr>
    <a:masterClrMapping/>
  </p:clrMapOvr>
  <p:transition spd="med"/>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a:t>Service </a:t>
            </a:r>
            <a:r>
              <a:rPr lang="tr-TR" dirty="0" err="1"/>
              <a:t>place</a:t>
            </a:r>
            <a:r>
              <a:rPr lang="tr-TR" dirty="0"/>
              <a:t> </a:t>
            </a:r>
            <a:r>
              <a:rPr lang="en-US" dirty="0"/>
              <a:t>certification</a:t>
            </a:r>
            <a:endParaRPr lang="tr-TR" dirty="0"/>
          </a:p>
        </p:txBody>
      </p:sp>
      <p:sp>
        <p:nvSpPr>
          <p:cNvPr id="3" name="İçerik Yer Tutucusu 2"/>
          <p:cNvSpPr>
            <a:spLocks noGrp="1"/>
          </p:cNvSpPr>
          <p:nvPr>
            <p:ph idx="1"/>
          </p:nvPr>
        </p:nvSpPr>
        <p:spPr/>
        <p:txBody>
          <a:bodyPr/>
          <a:lstStyle/>
          <a:p>
            <a:r>
              <a:rPr lang="tr-TR" dirty="0" smtClean="0"/>
              <a:t>Service </a:t>
            </a:r>
            <a:r>
              <a:rPr lang="tr-TR" dirty="0" err="1" smtClean="0"/>
              <a:t>place</a:t>
            </a:r>
            <a:r>
              <a:rPr lang="tr-TR" dirty="0" smtClean="0"/>
              <a:t> </a:t>
            </a:r>
            <a:r>
              <a:rPr lang="en-US" dirty="0" smtClean="0"/>
              <a:t>certification </a:t>
            </a:r>
            <a:r>
              <a:rPr lang="en-US" dirty="0"/>
              <a:t>is a certification which is conducted according to </a:t>
            </a:r>
            <a:r>
              <a:rPr lang="en-US" dirty="0" smtClean="0"/>
              <a:t>«</a:t>
            </a:r>
            <a:r>
              <a:rPr lang="tr-TR" dirty="0" smtClean="0"/>
              <a:t>service </a:t>
            </a:r>
            <a:r>
              <a:rPr lang="en-US" dirty="0" smtClean="0"/>
              <a:t>standards»</a:t>
            </a:r>
            <a:r>
              <a:rPr lang="tr-TR" dirty="0" smtClean="0"/>
              <a:t>. Service </a:t>
            </a:r>
            <a:r>
              <a:rPr lang="tr-TR" dirty="0" err="1" smtClean="0"/>
              <a:t>standards</a:t>
            </a:r>
            <a:r>
              <a:rPr lang="tr-TR" dirty="0" smtClean="0"/>
              <a:t> </a:t>
            </a:r>
            <a:r>
              <a:rPr lang="tr-TR" dirty="0" err="1" smtClean="0"/>
              <a:t>are</a:t>
            </a:r>
            <a:r>
              <a:rPr lang="tr-TR" dirty="0" smtClean="0"/>
              <a:t> </a:t>
            </a:r>
            <a:r>
              <a:rPr lang="tr-TR" dirty="0" err="1" smtClean="0"/>
              <a:t>purely</a:t>
            </a:r>
            <a:r>
              <a:rPr lang="tr-TR" dirty="0" smtClean="0"/>
              <a:t> </a:t>
            </a:r>
            <a:r>
              <a:rPr lang="tr-TR" dirty="0" err="1" smtClean="0"/>
              <a:t>national</a:t>
            </a:r>
            <a:r>
              <a:rPr lang="tr-TR" dirty="0" smtClean="0"/>
              <a:t> </a:t>
            </a:r>
            <a:r>
              <a:rPr lang="tr-TR" dirty="0" err="1" smtClean="0"/>
              <a:t>standards</a:t>
            </a:r>
            <a:r>
              <a:rPr lang="tr-TR" dirty="0" smtClean="0"/>
              <a:t>.</a:t>
            </a:r>
            <a:endParaRPr lang="en-US" dirty="0"/>
          </a:p>
          <a:p>
            <a:endParaRPr lang="tr-TR" dirty="0" smtClean="0"/>
          </a:p>
          <a:p>
            <a:r>
              <a:rPr lang="en-US" dirty="0" smtClean="0"/>
              <a:t>TSE </a:t>
            </a:r>
            <a:r>
              <a:rPr lang="en-US" dirty="0"/>
              <a:t>conducts service place certification facilities on following issues;</a:t>
            </a:r>
          </a:p>
          <a:p>
            <a:pPr lvl="1"/>
            <a:r>
              <a:rPr lang="en-US" dirty="0"/>
              <a:t>Authorized services</a:t>
            </a:r>
          </a:p>
          <a:p>
            <a:pPr lvl="1"/>
            <a:r>
              <a:rPr lang="en-US" dirty="0"/>
              <a:t>Work places </a:t>
            </a:r>
          </a:p>
          <a:p>
            <a:endParaRPr lang="tr-TR" dirty="0" smtClean="0"/>
          </a:p>
          <a:p>
            <a:endParaRPr lang="tr-TR" dirty="0"/>
          </a:p>
        </p:txBody>
      </p:sp>
      <p:sp>
        <p:nvSpPr>
          <p:cNvPr id="4" name="Veri Yer Tutucusu 3"/>
          <p:cNvSpPr>
            <a:spLocks noGrp="1"/>
          </p:cNvSpPr>
          <p:nvPr>
            <p:ph type="dt" sz="half" idx="10"/>
          </p:nvPr>
        </p:nvSpPr>
        <p:spPr/>
        <p:txBody>
          <a:bodyPr/>
          <a:lstStyle/>
          <a:p>
            <a:pPr>
              <a:defRPr/>
            </a:pPr>
            <a:endParaRPr lang="tr-TR" smtClean="0"/>
          </a:p>
          <a:p>
            <a:pPr>
              <a:defRPr/>
            </a:pPr>
            <a:r>
              <a:rPr lang="tr-TR" smtClean="0"/>
              <a:t>www.tse.org.tr</a:t>
            </a:r>
            <a:endParaRPr lang="tr-TR"/>
          </a:p>
        </p:txBody>
      </p:sp>
      <p:sp>
        <p:nvSpPr>
          <p:cNvPr id="5" name="Slayt Numarası Yer Tutucusu 4"/>
          <p:cNvSpPr>
            <a:spLocks noGrp="1"/>
          </p:cNvSpPr>
          <p:nvPr>
            <p:ph type="sldNum" sz="quarter" idx="11"/>
          </p:nvPr>
        </p:nvSpPr>
        <p:spPr/>
        <p:txBody>
          <a:bodyPr/>
          <a:lstStyle/>
          <a:p>
            <a:pPr>
              <a:defRPr/>
            </a:pPr>
            <a:fld id="{E4956B44-24E2-44A3-AD7C-51E7F9E99F00}" type="slidenum">
              <a:rPr lang="tr-TR" altLang="tr-TR" smtClean="0"/>
              <a:pPr>
                <a:defRPr/>
              </a:pPr>
              <a:t>53</a:t>
            </a:fld>
            <a:endParaRPr lang="tr-TR" altLang="tr-TR"/>
          </a:p>
        </p:txBody>
      </p:sp>
    </p:spTree>
    <p:extLst>
      <p:ext uri="{BB962C8B-B14F-4D97-AF65-F5344CB8AC3E}">
        <p14:creationId xmlns:p14="http://schemas.microsoft.com/office/powerpoint/2010/main" val="1781262998"/>
      </p:ext>
    </p:extLst>
  </p:cSld>
  <p:clrMapOvr>
    <a:masterClrMapping/>
  </p:clrMapOvr>
  <p:transition spd="med"/>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z="3600" dirty="0"/>
              <a:t>Service </a:t>
            </a:r>
            <a:r>
              <a:rPr lang="tr-TR" sz="3600" dirty="0" err="1" smtClean="0"/>
              <a:t>Place</a:t>
            </a:r>
            <a:r>
              <a:rPr lang="tr-TR" sz="3600" dirty="0" smtClean="0"/>
              <a:t> </a:t>
            </a:r>
            <a:r>
              <a:rPr lang="tr-TR" sz="3600" dirty="0" err="1"/>
              <a:t>Certification</a:t>
            </a:r>
            <a:r>
              <a:rPr lang="tr-TR" sz="3600" dirty="0"/>
              <a:t> </a:t>
            </a:r>
            <a:r>
              <a:rPr lang="tr-TR" sz="3600" dirty="0" err="1" smtClean="0"/>
              <a:t>Steps</a:t>
            </a:r>
            <a:endParaRPr lang="tr-TR" sz="3600" dirty="0"/>
          </a:p>
        </p:txBody>
      </p:sp>
      <p:sp>
        <p:nvSpPr>
          <p:cNvPr id="3" name="İçerik Yer Tutucusu 2"/>
          <p:cNvSpPr>
            <a:spLocks noGrp="1"/>
          </p:cNvSpPr>
          <p:nvPr>
            <p:ph idx="1"/>
          </p:nvPr>
        </p:nvSpPr>
        <p:spPr>
          <a:xfrm>
            <a:off x="179512" y="1196752"/>
            <a:ext cx="8784976" cy="4530725"/>
          </a:xfrm>
        </p:spPr>
        <p:txBody>
          <a:bodyPr/>
          <a:lstStyle/>
          <a:p>
            <a:r>
              <a:rPr lang="tr-TR" sz="2400" dirty="0" smtClean="0"/>
              <a:t>Application </a:t>
            </a:r>
            <a:r>
              <a:rPr lang="tr-TR" sz="2400" dirty="0" err="1" smtClean="0"/>
              <a:t>for</a:t>
            </a:r>
            <a:r>
              <a:rPr lang="tr-TR" sz="2400" dirty="0" smtClean="0"/>
              <a:t> </a:t>
            </a:r>
            <a:r>
              <a:rPr lang="tr-TR" sz="2400" dirty="0" err="1" smtClean="0"/>
              <a:t>certification</a:t>
            </a:r>
            <a:r>
              <a:rPr lang="tr-TR" sz="2400" dirty="0" smtClean="0"/>
              <a:t> (</a:t>
            </a:r>
            <a:r>
              <a:rPr lang="tr-TR" sz="2400" dirty="0" err="1"/>
              <a:t>O</a:t>
            </a:r>
            <a:r>
              <a:rPr lang="tr-TR" sz="2400" dirty="0" err="1" smtClean="0"/>
              <a:t>rganisation’s</a:t>
            </a:r>
            <a:r>
              <a:rPr lang="tr-TR" sz="2400" dirty="0" smtClean="0"/>
              <a:t>)</a:t>
            </a:r>
          </a:p>
          <a:p>
            <a:r>
              <a:rPr lang="tr-TR" sz="2400" dirty="0" smtClean="0"/>
              <a:t>Evaluation of </a:t>
            </a:r>
            <a:r>
              <a:rPr lang="tr-TR" sz="2400" dirty="0" err="1" smtClean="0"/>
              <a:t>application</a:t>
            </a:r>
            <a:r>
              <a:rPr lang="tr-TR" sz="2400" dirty="0" smtClean="0"/>
              <a:t> (</a:t>
            </a:r>
            <a:r>
              <a:rPr lang="tr-TR" sz="2400" dirty="0" err="1" smtClean="0"/>
              <a:t>Certification</a:t>
            </a:r>
            <a:r>
              <a:rPr lang="tr-TR" sz="2400" dirty="0" smtClean="0"/>
              <a:t> Body)</a:t>
            </a:r>
          </a:p>
          <a:p>
            <a:r>
              <a:rPr lang="tr-TR" sz="2400" dirty="0" smtClean="0"/>
              <a:t>Planning </a:t>
            </a:r>
            <a:r>
              <a:rPr lang="tr-TR" sz="2400" dirty="0" err="1" smtClean="0"/>
              <a:t>the</a:t>
            </a:r>
            <a:r>
              <a:rPr lang="tr-TR" sz="2400" dirty="0" smtClean="0"/>
              <a:t> </a:t>
            </a:r>
            <a:r>
              <a:rPr lang="tr-TR" sz="2400" dirty="0" err="1" smtClean="0"/>
              <a:t>audit</a:t>
            </a:r>
            <a:r>
              <a:rPr lang="tr-TR" sz="2400" dirty="0" smtClean="0"/>
              <a:t> (</a:t>
            </a:r>
            <a:r>
              <a:rPr lang="tr-TR" sz="2400" dirty="0" err="1" smtClean="0"/>
              <a:t>allocating</a:t>
            </a:r>
            <a:r>
              <a:rPr lang="tr-TR" sz="2400" dirty="0" smtClean="0"/>
              <a:t> time and </a:t>
            </a:r>
            <a:r>
              <a:rPr lang="tr-TR" sz="2400" dirty="0" err="1" smtClean="0"/>
              <a:t>auditors</a:t>
            </a:r>
            <a:r>
              <a:rPr lang="tr-TR" sz="2400" dirty="0" smtClean="0"/>
              <a:t> (</a:t>
            </a:r>
            <a:r>
              <a:rPr lang="tr-TR" sz="2400" dirty="0" err="1" smtClean="0"/>
              <a:t>inspection</a:t>
            </a:r>
            <a:r>
              <a:rPr lang="tr-TR" sz="2400" dirty="0" smtClean="0"/>
              <a:t> </a:t>
            </a:r>
            <a:r>
              <a:rPr lang="tr-TR" sz="2400" dirty="0" err="1" smtClean="0"/>
              <a:t>team</a:t>
            </a:r>
            <a:r>
              <a:rPr lang="tr-TR" sz="2400" dirty="0" smtClean="0"/>
              <a:t>))</a:t>
            </a:r>
          </a:p>
          <a:p>
            <a:r>
              <a:rPr lang="tr-TR" sz="2400" dirty="0" smtClean="0"/>
              <a:t>Auditing and </a:t>
            </a:r>
            <a:r>
              <a:rPr lang="tr-TR" sz="2400" dirty="0" err="1" smtClean="0"/>
              <a:t>inspection</a:t>
            </a:r>
            <a:r>
              <a:rPr lang="tr-TR" sz="2400" dirty="0" smtClean="0"/>
              <a:t> of service </a:t>
            </a:r>
            <a:r>
              <a:rPr lang="tr-TR" sz="2400" dirty="0"/>
              <a:t>(</a:t>
            </a:r>
            <a:r>
              <a:rPr lang="tr-TR" sz="2400" dirty="0" err="1"/>
              <a:t>inspection</a:t>
            </a:r>
            <a:r>
              <a:rPr lang="tr-TR" sz="2400" dirty="0"/>
              <a:t> </a:t>
            </a:r>
            <a:r>
              <a:rPr lang="tr-TR" sz="2400" dirty="0" err="1"/>
              <a:t>team</a:t>
            </a:r>
            <a:r>
              <a:rPr lang="tr-TR" sz="2400" dirty="0" smtClean="0"/>
              <a:t>)</a:t>
            </a:r>
          </a:p>
          <a:p>
            <a:r>
              <a:rPr lang="tr-TR" sz="2400" dirty="0" err="1" smtClean="0"/>
              <a:t>Preparing</a:t>
            </a:r>
            <a:r>
              <a:rPr lang="tr-TR" sz="2400" dirty="0" smtClean="0"/>
              <a:t> </a:t>
            </a:r>
            <a:r>
              <a:rPr lang="tr-TR" sz="2400" dirty="0" err="1" smtClean="0"/>
              <a:t>the</a:t>
            </a:r>
            <a:r>
              <a:rPr lang="tr-TR" sz="2400" dirty="0" smtClean="0"/>
              <a:t> </a:t>
            </a:r>
            <a:r>
              <a:rPr lang="tr-TR" sz="2400" dirty="0" err="1"/>
              <a:t>inspection</a:t>
            </a:r>
            <a:r>
              <a:rPr lang="tr-TR" sz="2400" dirty="0"/>
              <a:t> </a:t>
            </a:r>
            <a:r>
              <a:rPr lang="tr-TR" sz="2400" dirty="0" err="1"/>
              <a:t>report</a:t>
            </a:r>
            <a:endParaRPr lang="tr-TR" sz="2400" dirty="0" smtClean="0"/>
          </a:p>
          <a:p>
            <a:r>
              <a:rPr lang="tr-TR" sz="2400" dirty="0" err="1" smtClean="0"/>
              <a:t>Approval</a:t>
            </a:r>
            <a:r>
              <a:rPr lang="tr-TR" sz="2400" dirty="0" smtClean="0"/>
              <a:t> </a:t>
            </a:r>
            <a:r>
              <a:rPr lang="tr-TR" sz="2400" dirty="0"/>
              <a:t>of </a:t>
            </a:r>
            <a:r>
              <a:rPr lang="tr-TR" sz="2400" dirty="0" err="1"/>
              <a:t>inspection</a:t>
            </a:r>
            <a:r>
              <a:rPr lang="tr-TR" sz="2400" dirty="0"/>
              <a:t> </a:t>
            </a:r>
            <a:r>
              <a:rPr lang="tr-TR" sz="2400" dirty="0" err="1"/>
              <a:t>report</a:t>
            </a:r>
            <a:endParaRPr lang="tr-TR" sz="2400" dirty="0" smtClean="0"/>
          </a:p>
          <a:p>
            <a:r>
              <a:rPr lang="tr-TR" sz="2400" dirty="0" err="1" smtClean="0"/>
              <a:t>Preparing</a:t>
            </a:r>
            <a:r>
              <a:rPr lang="tr-TR" sz="2400" dirty="0" smtClean="0"/>
              <a:t> </a:t>
            </a:r>
            <a:r>
              <a:rPr lang="tr-TR" sz="2400" dirty="0" err="1" smtClean="0"/>
              <a:t>the</a:t>
            </a:r>
            <a:r>
              <a:rPr lang="tr-TR" sz="2400" dirty="0" smtClean="0"/>
              <a:t> service </a:t>
            </a:r>
            <a:r>
              <a:rPr lang="tr-TR" sz="2400" dirty="0" err="1" smtClean="0"/>
              <a:t>certificate</a:t>
            </a:r>
            <a:r>
              <a:rPr lang="tr-TR" sz="2400" dirty="0" smtClean="0"/>
              <a:t> (</a:t>
            </a:r>
            <a:r>
              <a:rPr lang="tr-TR" sz="2400" dirty="0" err="1" smtClean="0"/>
              <a:t>if</a:t>
            </a:r>
            <a:r>
              <a:rPr lang="tr-TR" sz="2400" dirty="0" smtClean="0"/>
              <a:t> test </a:t>
            </a:r>
            <a:r>
              <a:rPr lang="tr-TR" sz="2400" dirty="0" err="1" smtClean="0"/>
              <a:t>results</a:t>
            </a:r>
            <a:r>
              <a:rPr lang="tr-TR" sz="2400" dirty="0" smtClean="0"/>
              <a:t> </a:t>
            </a:r>
            <a:r>
              <a:rPr lang="tr-TR" sz="2400" dirty="0" err="1" smtClean="0"/>
              <a:t>are</a:t>
            </a:r>
            <a:r>
              <a:rPr lang="tr-TR" sz="2400" dirty="0" smtClean="0"/>
              <a:t> </a:t>
            </a:r>
            <a:r>
              <a:rPr lang="tr-TR" sz="2400" dirty="0" err="1" smtClean="0"/>
              <a:t>positive</a:t>
            </a:r>
            <a:r>
              <a:rPr lang="tr-TR" sz="2400" dirty="0" smtClean="0"/>
              <a:t>)</a:t>
            </a:r>
          </a:p>
          <a:p>
            <a:endParaRPr lang="tr-TR" dirty="0" smtClean="0"/>
          </a:p>
          <a:p>
            <a:r>
              <a:rPr lang="tr-TR" sz="2400" dirty="0" err="1"/>
              <a:t>Surveillance</a:t>
            </a:r>
            <a:r>
              <a:rPr lang="tr-TR" sz="2400" dirty="0"/>
              <a:t> </a:t>
            </a:r>
            <a:r>
              <a:rPr lang="tr-TR" sz="2400" dirty="0" err="1"/>
              <a:t>audits</a:t>
            </a:r>
            <a:r>
              <a:rPr lang="tr-TR" sz="2400" dirty="0"/>
              <a:t> </a:t>
            </a:r>
            <a:r>
              <a:rPr lang="tr-TR" sz="2400" dirty="0" err="1"/>
              <a:t>for</a:t>
            </a:r>
            <a:r>
              <a:rPr lang="tr-TR" sz="2400" dirty="0"/>
              <a:t> a </a:t>
            </a:r>
            <a:r>
              <a:rPr lang="tr-TR" sz="2400" dirty="0" err="1"/>
              <a:t>year</a:t>
            </a:r>
            <a:r>
              <a:rPr lang="tr-TR" sz="2400" dirty="0"/>
              <a:t> and </a:t>
            </a:r>
            <a:r>
              <a:rPr lang="tr-TR" sz="2400" dirty="0" err="1"/>
              <a:t>reaudits</a:t>
            </a:r>
            <a:r>
              <a:rPr lang="tr-TR" sz="2400" dirty="0"/>
              <a:t> at </a:t>
            </a:r>
            <a:r>
              <a:rPr lang="tr-TR" sz="2400" dirty="0" err="1"/>
              <a:t>the</a:t>
            </a:r>
            <a:r>
              <a:rPr lang="tr-TR" sz="2400" dirty="0"/>
              <a:t> </a:t>
            </a:r>
            <a:r>
              <a:rPr lang="tr-TR" sz="2400" dirty="0" err="1"/>
              <a:t>end</a:t>
            </a:r>
            <a:r>
              <a:rPr lang="tr-TR" sz="2400" dirty="0"/>
              <a:t> of </a:t>
            </a:r>
            <a:r>
              <a:rPr lang="tr-TR" sz="2400" dirty="0" err="1"/>
              <a:t>certificate</a:t>
            </a:r>
            <a:r>
              <a:rPr lang="tr-TR" sz="2400" dirty="0"/>
              <a:t> </a:t>
            </a:r>
            <a:r>
              <a:rPr lang="tr-TR" sz="2400" dirty="0" err="1"/>
              <a:t>period</a:t>
            </a:r>
            <a:r>
              <a:rPr lang="tr-TR" sz="2400" dirty="0"/>
              <a:t> </a:t>
            </a:r>
            <a:r>
              <a:rPr lang="tr-TR" sz="2400" dirty="0" err="1"/>
              <a:t>are</a:t>
            </a:r>
            <a:r>
              <a:rPr lang="tr-TR" sz="2400" dirty="0"/>
              <a:t> </a:t>
            </a:r>
            <a:r>
              <a:rPr lang="tr-TR" sz="2400" dirty="0" err="1"/>
              <a:t>conducted</a:t>
            </a:r>
            <a:r>
              <a:rPr lang="tr-TR" sz="2400" dirty="0"/>
              <a:t> </a:t>
            </a:r>
            <a:r>
              <a:rPr lang="tr-TR" sz="2400" dirty="0" err="1"/>
              <a:t>by</a:t>
            </a:r>
            <a:r>
              <a:rPr lang="tr-TR" sz="2400" dirty="0"/>
              <a:t> </a:t>
            </a:r>
            <a:r>
              <a:rPr lang="tr-TR" sz="2400" dirty="0" err="1"/>
              <a:t>Certification</a:t>
            </a:r>
            <a:r>
              <a:rPr lang="tr-TR" sz="2400" dirty="0"/>
              <a:t> Body</a:t>
            </a:r>
          </a:p>
          <a:p>
            <a:endParaRPr lang="tr-TR" dirty="0" smtClean="0"/>
          </a:p>
          <a:p>
            <a:endParaRPr lang="tr-TR" dirty="0"/>
          </a:p>
        </p:txBody>
      </p:sp>
      <p:sp>
        <p:nvSpPr>
          <p:cNvPr id="4" name="Veri Yer Tutucusu 3"/>
          <p:cNvSpPr>
            <a:spLocks noGrp="1"/>
          </p:cNvSpPr>
          <p:nvPr>
            <p:ph type="dt" sz="half" idx="10"/>
          </p:nvPr>
        </p:nvSpPr>
        <p:spPr/>
        <p:txBody>
          <a:bodyPr/>
          <a:lstStyle/>
          <a:p>
            <a:pPr>
              <a:defRPr/>
            </a:pPr>
            <a:endParaRPr lang="tr-TR" smtClean="0"/>
          </a:p>
          <a:p>
            <a:pPr>
              <a:defRPr/>
            </a:pPr>
            <a:r>
              <a:rPr lang="tr-TR" smtClean="0"/>
              <a:t>www.tse.org.tr</a:t>
            </a:r>
            <a:endParaRPr lang="tr-TR"/>
          </a:p>
        </p:txBody>
      </p:sp>
      <p:sp>
        <p:nvSpPr>
          <p:cNvPr id="5" name="Slayt Numarası Yer Tutucusu 4"/>
          <p:cNvSpPr>
            <a:spLocks noGrp="1"/>
          </p:cNvSpPr>
          <p:nvPr>
            <p:ph type="sldNum" sz="quarter" idx="11"/>
          </p:nvPr>
        </p:nvSpPr>
        <p:spPr/>
        <p:txBody>
          <a:bodyPr/>
          <a:lstStyle/>
          <a:p>
            <a:pPr>
              <a:defRPr/>
            </a:pPr>
            <a:fld id="{E4956B44-24E2-44A3-AD7C-51E7F9E99F00}" type="slidenum">
              <a:rPr lang="tr-TR" altLang="tr-TR" smtClean="0"/>
              <a:pPr>
                <a:defRPr/>
              </a:pPr>
              <a:t>54</a:t>
            </a:fld>
            <a:endParaRPr lang="tr-TR" altLang="tr-TR"/>
          </a:p>
        </p:txBody>
      </p:sp>
    </p:spTree>
    <p:extLst>
      <p:ext uri="{BB962C8B-B14F-4D97-AF65-F5344CB8AC3E}">
        <p14:creationId xmlns:p14="http://schemas.microsoft.com/office/powerpoint/2010/main" val="1457877089"/>
      </p:ext>
    </p:extLst>
  </p:cSld>
  <p:clrMapOvr>
    <a:masterClrMapping/>
  </p:clrMapOvr>
  <p:transition spd="med"/>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altLang="tr-TR" dirty="0" err="1"/>
              <a:t>References</a:t>
            </a:r>
            <a:endParaRPr lang="tr-TR" dirty="0"/>
          </a:p>
        </p:txBody>
      </p:sp>
      <p:sp>
        <p:nvSpPr>
          <p:cNvPr id="3" name="İçerik Yer Tutucusu 2"/>
          <p:cNvSpPr>
            <a:spLocks noGrp="1"/>
          </p:cNvSpPr>
          <p:nvPr>
            <p:ph idx="1"/>
          </p:nvPr>
        </p:nvSpPr>
        <p:spPr>
          <a:xfrm>
            <a:off x="0" y="1052736"/>
            <a:ext cx="8928992" cy="5256583"/>
          </a:xfrm>
        </p:spPr>
        <p:txBody>
          <a:bodyPr/>
          <a:lstStyle/>
          <a:p>
            <a:r>
              <a:rPr lang="en-US" sz="1800" dirty="0"/>
              <a:t>Official Journal of the Republic of Turkey Prime Ministry, 1960, Status for the establishment of the Turkish Standards Institution, Law No:132, Ankara</a:t>
            </a:r>
            <a:r>
              <a:rPr lang="en-US" sz="1800" dirty="0" smtClean="0"/>
              <a:t>.</a:t>
            </a:r>
            <a:endParaRPr lang="tr-TR" sz="1800" dirty="0" smtClean="0"/>
          </a:p>
          <a:p>
            <a:r>
              <a:rPr lang="en-US" sz="1800" dirty="0"/>
              <a:t>TSE</a:t>
            </a:r>
            <a:r>
              <a:rPr lang="tr-TR" sz="1800" dirty="0"/>
              <a:t>,</a:t>
            </a:r>
            <a:r>
              <a:rPr lang="en-US" sz="1800" dirty="0"/>
              <a:t> </a:t>
            </a:r>
            <a:r>
              <a:rPr lang="en-US" sz="1800" dirty="0" smtClean="0"/>
              <a:t>200</a:t>
            </a:r>
            <a:r>
              <a:rPr lang="tr-TR" sz="1800" dirty="0" smtClean="0"/>
              <a:t>6,</a:t>
            </a:r>
            <a:r>
              <a:rPr lang="en-US" sz="1800" dirty="0" smtClean="0"/>
              <a:t> </a:t>
            </a:r>
            <a:r>
              <a:rPr lang="en-US" sz="1800" dirty="0"/>
              <a:t>TS EN ISO IEC 17000 : Conformity assessment - Vocabulary and general principles, Ankara.</a:t>
            </a:r>
            <a:endParaRPr lang="tr-TR" sz="1800" dirty="0"/>
          </a:p>
          <a:p>
            <a:r>
              <a:rPr lang="tr-TR" sz="1800" dirty="0" smtClean="0">
                <a:hlinkClick r:id="rId2"/>
              </a:rPr>
              <a:t>https</a:t>
            </a:r>
            <a:r>
              <a:rPr lang="tr-TR" sz="1800" dirty="0">
                <a:hlinkClick r:id="rId2"/>
              </a:rPr>
              <a:t>://</a:t>
            </a:r>
            <a:r>
              <a:rPr lang="tr-TR" sz="1800" dirty="0" smtClean="0">
                <a:hlinkClick r:id="rId2"/>
              </a:rPr>
              <a:t>www.tse.org.tr/tr/modul/sbl/sbl.aspx?k_id=2031&amp;temp_id=40</a:t>
            </a:r>
            <a:endParaRPr lang="tr-TR" sz="1800" dirty="0" smtClean="0"/>
          </a:p>
          <a:p>
            <a:r>
              <a:rPr lang="tr-TR" sz="1800" dirty="0">
                <a:hlinkClick r:id="rId3"/>
              </a:rPr>
              <a:t>https://</a:t>
            </a:r>
            <a:r>
              <a:rPr lang="tr-TR" sz="1800" dirty="0" smtClean="0">
                <a:hlinkClick r:id="rId3"/>
              </a:rPr>
              <a:t>www.tse.org.tr/tr/modul/sbl/sbl.aspx?k_id=2433&amp;temp_id=41</a:t>
            </a:r>
            <a:endParaRPr lang="tr-TR" sz="1800" dirty="0" smtClean="0"/>
          </a:p>
          <a:p>
            <a:r>
              <a:rPr lang="tr-TR" sz="1800" dirty="0">
                <a:hlinkClick r:id="rId4"/>
              </a:rPr>
              <a:t>https://</a:t>
            </a:r>
            <a:r>
              <a:rPr lang="tr-TR" sz="1800" dirty="0" smtClean="0">
                <a:hlinkClick r:id="rId4"/>
              </a:rPr>
              <a:t>www.tse.org.tr/tr/modul/sbl/sbl.aspx?k_id=2036&amp;temp_id=35</a:t>
            </a:r>
            <a:endParaRPr lang="tr-TR" sz="1800" dirty="0" smtClean="0"/>
          </a:p>
          <a:p>
            <a:r>
              <a:rPr lang="en-US" sz="1800" dirty="0" smtClean="0">
                <a:hlinkClick r:id="rId4"/>
              </a:rPr>
              <a:t>https</a:t>
            </a:r>
            <a:r>
              <a:rPr lang="en-US" sz="1800" dirty="0">
                <a:hlinkClick r:id="rId4"/>
              </a:rPr>
              <a:t>://</a:t>
            </a:r>
            <a:r>
              <a:rPr lang="en-US" sz="1800" dirty="0" smtClean="0">
                <a:hlinkClick r:id="rId4"/>
              </a:rPr>
              <a:t>www.tse.org.tr/tr/modul/sbl/sbl.aspx?k_id=2036&amp;temp_id=35</a:t>
            </a:r>
            <a:endParaRPr lang="tr-TR" sz="1800" dirty="0" smtClean="0"/>
          </a:p>
          <a:p>
            <a:r>
              <a:rPr lang="tr-TR" sz="1800" dirty="0">
                <a:hlinkClick r:id="rId5"/>
              </a:rPr>
              <a:t>https://</a:t>
            </a:r>
            <a:r>
              <a:rPr lang="tr-TR" sz="1800" dirty="0" smtClean="0">
                <a:hlinkClick r:id="rId5"/>
              </a:rPr>
              <a:t>www.tse.org.tr/tr/icerikdetay/12/98/ce-isareti.aspx</a:t>
            </a:r>
            <a:endParaRPr lang="tr-TR" sz="1800" dirty="0" smtClean="0"/>
          </a:p>
          <a:p>
            <a:r>
              <a:rPr lang="tr-TR" sz="1800" dirty="0">
                <a:hlinkClick r:id="rId6"/>
              </a:rPr>
              <a:t>http://</a:t>
            </a:r>
            <a:r>
              <a:rPr lang="tr-TR" sz="1800" dirty="0" smtClean="0">
                <a:hlinkClick r:id="rId6"/>
              </a:rPr>
              <a:t>ec.europa.eu/growth/tools-databases/nando/index.cfm?fuseaction=country.nb&amp;refe_cd=NANDO_INPUT_110901</a:t>
            </a:r>
            <a:endParaRPr lang="tr-TR" sz="1800" dirty="0" smtClean="0"/>
          </a:p>
          <a:p>
            <a:r>
              <a:rPr lang="tr-TR" sz="1800" dirty="0">
                <a:hlinkClick r:id="rId7"/>
              </a:rPr>
              <a:t>https://</a:t>
            </a:r>
            <a:r>
              <a:rPr lang="tr-TR" sz="1800" dirty="0" smtClean="0">
                <a:hlinkClick r:id="rId7"/>
              </a:rPr>
              <a:t>www.gov.uk/guidance/ce-marking</a:t>
            </a:r>
            <a:endParaRPr lang="tr-TR" sz="1800" dirty="0" smtClean="0"/>
          </a:p>
          <a:p>
            <a:r>
              <a:rPr lang="tr-TR" sz="1800" dirty="0">
                <a:hlinkClick r:id="rId8"/>
              </a:rPr>
              <a:t>http://</a:t>
            </a:r>
            <a:r>
              <a:rPr lang="tr-TR" sz="1800" dirty="0" smtClean="0">
                <a:hlinkClick r:id="rId8"/>
              </a:rPr>
              <a:t>europa.eu/rapid/press-release_MEMO-10-257_en.htm?locale=en</a:t>
            </a:r>
            <a:endParaRPr lang="tr-TR" sz="1800" dirty="0" smtClean="0"/>
          </a:p>
          <a:p>
            <a:r>
              <a:rPr lang="tr-TR" sz="1800" dirty="0" smtClean="0">
                <a:hlinkClick r:id="rId9"/>
              </a:rPr>
              <a:t>http</a:t>
            </a:r>
            <a:r>
              <a:rPr lang="tr-TR" sz="1800" dirty="0">
                <a:hlinkClick r:id="rId9"/>
              </a:rPr>
              <a:t>://</a:t>
            </a:r>
            <a:r>
              <a:rPr lang="tr-TR" sz="1800" dirty="0" smtClean="0">
                <a:hlinkClick r:id="rId9"/>
              </a:rPr>
              <a:t>www.newapproach.org/Directives/DirectiveList.asp</a:t>
            </a:r>
            <a:endParaRPr lang="tr-TR" sz="1800" dirty="0" smtClean="0"/>
          </a:p>
          <a:p>
            <a:endParaRPr lang="tr-TR" sz="2000" dirty="0" smtClean="0"/>
          </a:p>
          <a:p>
            <a:endParaRPr lang="tr-TR" sz="2000" dirty="0" smtClean="0"/>
          </a:p>
          <a:p>
            <a:endParaRPr lang="tr-TR" sz="2400" dirty="0" smtClean="0"/>
          </a:p>
          <a:p>
            <a:endParaRPr lang="tr-TR" sz="2400" dirty="0" smtClean="0"/>
          </a:p>
          <a:p>
            <a:endParaRPr lang="tr-TR" sz="2400" dirty="0" smtClean="0"/>
          </a:p>
          <a:p>
            <a:endParaRPr lang="tr-TR" dirty="0" smtClean="0"/>
          </a:p>
          <a:p>
            <a:endParaRPr lang="en-US" dirty="0"/>
          </a:p>
          <a:p>
            <a:endParaRPr lang="tr-TR" dirty="0"/>
          </a:p>
        </p:txBody>
      </p:sp>
      <p:sp>
        <p:nvSpPr>
          <p:cNvPr id="4" name="Veri Yer Tutucusu 3"/>
          <p:cNvSpPr>
            <a:spLocks noGrp="1"/>
          </p:cNvSpPr>
          <p:nvPr>
            <p:ph type="dt" sz="half" idx="10"/>
          </p:nvPr>
        </p:nvSpPr>
        <p:spPr/>
        <p:txBody>
          <a:bodyPr/>
          <a:lstStyle/>
          <a:p>
            <a:pPr>
              <a:defRPr/>
            </a:pPr>
            <a:endParaRPr lang="tr-TR" dirty="0" smtClean="0"/>
          </a:p>
          <a:p>
            <a:pPr>
              <a:defRPr/>
            </a:pPr>
            <a:r>
              <a:rPr lang="tr-TR" dirty="0" smtClean="0"/>
              <a:t>www.tse.org.tr</a:t>
            </a:r>
            <a:endParaRPr lang="tr-TR" dirty="0"/>
          </a:p>
        </p:txBody>
      </p:sp>
      <p:sp>
        <p:nvSpPr>
          <p:cNvPr id="5" name="Slayt Numarası Yer Tutucusu 4"/>
          <p:cNvSpPr>
            <a:spLocks noGrp="1"/>
          </p:cNvSpPr>
          <p:nvPr>
            <p:ph type="sldNum" sz="quarter" idx="11"/>
          </p:nvPr>
        </p:nvSpPr>
        <p:spPr/>
        <p:txBody>
          <a:bodyPr/>
          <a:lstStyle/>
          <a:p>
            <a:pPr>
              <a:defRPr/>
            </a:pPr>
            <a:fld id="{CC79FB4C-4C7E-4F09-84DB-B946ABCFA257}" type="slidenum">
              <a:rPr lang="tr-TR" altLang="tr-TR" smtClean="0"/>
              <a:pPr>
                <a:defRPr/>
              </a:pPr>
              <a:t>55</a:t>
            </a:fld>
            <a:endParaRPr lang="tr-TR" altLang="tr-TR"/>
          </a:p>
        </p:txBody>
      </p:sp>
    </p:spTree>
    <p:extLst>
      <p:ext uri="{BB962C8B-B14F-4D97-AF65-F5344CB8AC3E}">
        <p14:creationId xmlns:p14="http://schemas.microsoft.com/office/powerpoint/2010/main" val="3942733148"/>
      </p:ext>
    </p:extLst>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6 Dikdörtgen"/>
          <p:cNvSpPr>
            <a:spLocks noChangeArrowheads="1"/>
          </p:cNvSpPr>
          <p:nvPr/>
        </p:nvSpPr>
        <p:spPr bwMode="auto">
          <a:xfrm>
            <a:off x="4786313" y="214313"/>
            <a:ext cx="564356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tr-TR" altLang="tr-TR" sz="4000" u="none" smtClean="0">
                <a:solidFill>
                  <a:srgbClr val="FF0000"/>
                </a:solidFill>
              </a:rPr>
              <a:t>Major Activities</a:t>
            </a:r>
            <a:endParaRPr lang="tr-TR" altLang="tr-TR" sz="4000" b="0" u="none" smtClean="0">
              <a:solidFill>
                <a:srgbClr val="FF0000"/>
              </a:solidFill>
            </a:endParaRPr>
          </a:p>
        </p:txBody>
      </p:sp>
      <p:pic>
        <p:nvPicPr>
          <p:cNvPr id="5" name="Picture 7" descr="TS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49663" y="3168650"/>
            <a:ext cx="1922462" cy="1117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 name="54 Grup"/>
          <p:cNvGrpSpPr>
            <a:grpSpLocks/>
          </p:cNvGrpSpPr>
          <p:nvPr/>
        </p:nvGrpSpPr>
        <p:grpSpPr bwMode="auto">
          <a:xfrm>
            <a:off x="3214688" y="928688"/>
            <a:ext cx="2714625" cy="1428750"/>
            <a:chOff x="3214678" y="928670"/>
            <a:chExt cx="2714644" cy="1428760"/>
          </a:xfrm>
        </p:grpSpPr>
        <p:sp>
          <p:nvSpPr>
            <p:cNvPr id="16" name="15 Elmas"/>
            <p:cNvSpPr/>
            <p:nvPr/>
          </p:nvSpPr>
          <p:spPr>
            <a:xfrm>
              <a:off x="3214678" y="928670"/>
              <a:ext cx="2714644" cy="1428760"/>
            </a:xfrm>
            <a:prstGeom prst="diamond">
              <a:avLst/>
            </a:prstGeom>
            <a:gradFill flip="none" rotWithShape="1">
              <a:gsLst>
                <a:gs pos="0">
                  <a:srgbClr val="8488C4"/>
                </a:gs>
                <a:gs pos="53000">
                  <a:srgbClr val="D4DEFF"/>
                </a:gs>
                <a:gs pos="83000">
                  <a:srgbClr val="D4DEFF"/>
                </a:gs>
                <a:gs pos="100000">
                  <a:srgbClr val="96AB94"/>
                </a:gs>
              </a:gsLst>
              <a:lin ang="16200000" scaled="0"/>
              <a:tileRect/>
            </a:gradFill>
            <a:ln>
              <a:solidFill>
                <a:srgbClr val="FF0000"/>
              </a:solidFill>
            </a:ln>
            <a:scene3d>
              <a:camera prst="orthographicFront"/>
              <a:lightRig rig="threePt" dir="t"/>
            </a:scene3d>
            <a:sp3d prstMaterial="dkEdge"/>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anchor="ctr"/>
            <a:lstStyle/>
            <a:p>
              <a:pPr algn="ctr" eaLnBrk="1" fontAlgn="auto" hangingPunct="1">
                <a:spcBef>
                  <a:spcPts val="0"/>
                </a:spcBef>
                <a:spcAft>
                  <a:spcPts val="0"/>
                </a:spcAft>
                <a:defRPr/>
              </a:pPr>
              <a:endParaRPr lang="tr-TR" sz="1800" b="0" u="none" dirty="0">
                <a:solidFill>
                  <a:srgbClr val="000000"/>
                </a:solidFill>
              </a:endParaRPr>
            </a:p>
          </p:txBody>
        </p:sp>
        <p:sp>
          <p:nvSpPr>
            <p:cNvPr id="11327" name="17 Metin kutusu"/>
            <p:cNvSpPr txBox="1">
              <a:spLocks noChangeArrowheads="1"/>
            </p:cNvSpPr>
            <p:nvPr/>
          </p:nvSpPr>
          <p:spPr bwMode="auto">
            <a:xfrm>
              <a:off x="3357554" y="1357298"/>
              <a:ext cx="242889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tr-TR" altLang="tr-TR" b="0" u="none" smtClean="0">
                  <a:solidFill>
                    <a:srgbClr val="000000"/>
                  </a:solidFill>
                  <a:latin typeface="Times New Roman" pitchFamily="18" charset="0"/>
                </a:rPr>
                <a:t>Standardization</a:t>
              </a:r>
            </a:p>
          </p:txBody>
        </p:sp>
      </p:grpSp>
      <p:grpSp>
        <p:nvGrpSpPr>
          <p:cNvPr id="3" name="38 Grup"/>
          <p:cNvGrpSpPr>
            <a:grpSpLocks/>
          </p:cNvGrpSpPr>
          <p:nvPr/>
        </p:nvGrpSpPr>
        <p:grpSpPr bwMode="auto">
          <a:xfrm>
            <a:off x="2500313" y="2071688"/>
            <a:ext cx="1928812" cy="1000125"/>
            <a:chOff x="2500298" y="2071678"/>
            <a:chExt cx="1928826" cy="1000132"/>
          </a:xfrm>
        </p:grpSpPr>
        <p:sp>
          <p:nvSpPr>
            <p:cNvPr id="21" name="20 Elmas"/>
            <p:cNvSpPr/>
            <p:nvPr/>
          </p:nvSpPr>
          <p:spPr>
            <a:xfrm>
              <a:off x="2500298" y="2071678"/>
              <a:ext cx="1857388" cy="1000132"/>
            </a:xfrm>
            <a:prstGeom prst="diamond">
              <a:avLst/>
            </a:prstGeom>
            <a:noFill/>
            <a:ln>
              <a:solidFill>
                <a:srgbClr val="FF0000"/>
              </a:solidFill>
            </a:ln>
            <a:scene3d>
              <a:camera prst="orthographicFront"/>
              <a:lightRig rig="threePt" dir="t"/>
            </a:scene3d>
            <a:sp3d prstMaterial="dkEdge"/>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anchor="ctr"/>
            <a:lstStyle/>
            <a:p>
              <a:pPr algn="ctr" eaLnBrk="1" fontAlgn="auto" hangingPunct="1">
                <a:spcBef>
                  <a:spcPts val="0"/>
                </a:spcBef>
                <a:spcAft>
                  <a:spcPts val="0"/>
                </a:spcAft>
                <a:defRPr/>
              </a:pPr>
              <a:endParaRPr lang="tr-TR" sz="1800" b="0" u="none" dirty="0">
                <a:solidFill>
                  <a:srgbClr val="000000"/>
                </a:solidFill>
              </a:endParaRPr>
            </a:p>
          </p:txBody>
        </p:sp>
        <p:sp>
          <p:nvSpPr>
            <p:cNvPr id="11323" name="21 Metin kutusu"/>
            <p:cNvSpPr txBox="1">
              <a:spLocks noChangeArrowheads="1"/>
            </p:cNvSpPr>
            <p:nvPr/>
          </p:nvSpPr>
          <p:spPr bwMode="auto">
            <a:xfrm>
              <a:off x="2500298" y="2143116"/>
              <a:ext cx="192882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r>
                <a:rPr lang="tr-TR" altLang="tr-TR" sz="1800" b="0" u="none" smtClean="0">
                  <a:solidFill>
                    <a:srgbClr val="000000"/>
                  </a:solidFill>
                  <a:latin typeface="Times New Roman" pitchFamily="18" charset="0"/>
                </a:rPr>
                <a:t>Product Certification</a:t>
              </a:r>
            </a:p>
          </p:txBody>
        </p:sp>
      </p:grpSp>
      <p:grpSp>
        <p:nvGrpSpPr>
          <p:cNvPr id="4" name="44 Grup"/>
          <p:cNvGrpSpPr>
            <a:grpSpLocks/>
          </p:cNvGrpSpPr>
          <p:nvPr/>
        </p:nvGrpSpPr>
        <p:grpSpPr bwMode="auto">
          <a:xfrm>
            <a:off x="1500188" y="2643188"/>
            <a:ext cx="1857375" cy="1000125"/>
            <a:chOff x="1500166" y="2643182"/>
            <a:chExt cx="1857388" cy="1000132"/>
          </a:xfrm>
        </p:grpSpPr>
        <p:sp>
          <p:nvSpPr>
            <p:cNvPr id="28" name="27 Elmas"/>
            <p:cNvSpPr/>
            <p:nvPr/>
          </p:nvSpPr>
          <p:spPr>
            <a:xfrm>
              <a:off x="1500166" y="2643182"/>
              <a:ext cx="1857388" cy="1000132"/>
            </a:xfrm>
            <a:prstGeom prst="diamond">
              <a:avLst/>
            </a:prstGeom>
            <a:noFill/>
            <a:ln>
              <a:solidFill>
                <a:srgbClr val="FF0000"/>
              </a:solidFill>
            </a:ln>
            <a:scene3d>
              <a:camera prst="orthographicFront"/>
              <a:lightRig rig="threePt" dir="t"/>
            </a:scene3d>
            <a:sp3d prstMaterial="dkEdge"/>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anchor="ctr"/>
            <a:lstStyle/>
            <a:p>
              <a:pPr algn="ctr" eaLnBrk="1" fontAlgn="auto" hangingPunct="1">
                <a:spcBef>
                  <a:spcPts val="0"/>
                </a:spcBef>
                <a:spcAft>
                  <a:spcPts val="0"/>
                </a:spcAft>
                <a:defRPr/>
              </a:pPr>
              <a:endParaRPr lang="tr-TR" sz="1800" b="0" u="none" dirty="0">
                <a:solidFill>
                  <a:srgbClr val="000000"/>
                </a:solidFill>
              </a:endParaRPr>
            </a:p>
          </p:txBody>
        </p:sp>
        <p:sp>
          <p:nvSpPr>
            <p:cNvPr id="11319" name="28 Metin kutusu"/>
            <p:cNvSpPr txBox="1">
              <a:spLocks noChangeArrowheads="1"/>
            </p:cNvSpPr>
            <p:nvPr/>
          </p:nvSpPr>
          <p:spPr bwMode="auto">
            <a:xfrm>
              <a:off x="1785918" y="2782669"/>
              <a:ext cx="135732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r>
                <a:rPr lang="tr-TR" altLang="tr-TR" sz="1800" b="0" u="none" smtClean="0">
                  <a:solidFill>
                    <a:srgbClr val="000000"/>
                  </a:solidFill>
                  <a:latin typeface="Times New Roman" pitchFamily="18" charset="0"/>
                </a:rPr>
                <a:t>Service</a:t>
              </a:r>
            </a:p>
            <a:p>
              <a:pPr algn="ctr" eaLnBrk="1" hangingPunct="1"/>
              <a:r>
                <a:rPr lang="tr-TR" altLang="tr-TR" sz="1800" b="0" u="none" smtClean="0">
                  <a:solidFill>
                    <a:srgbClr val="000000"/>
                  </a:solidFill>
                  <a:latin typeface="Times New Roman" pitchFamily="18" charset="0"/>
                </a:rPr>
                <a:t>Certification</a:t>
              </a:r>
            </a:p>
          </p:txBody>
        </p:sp>
      </p:grpSp>
      <p:grpSp>
        <p:nvGrpSpPr>
          <p:cNvPr id="6" name="46 Grup"/>
          <p:cNvGrpSpPr>
            <a:grpSpLocks/>
          </p:cNvGrpSpPr>
          <p:nvPr/>
        </p:nvGrpSpPr>
        <p:grpSpPr bwMode="auto">
          <a:xfrm>
            <a:off x="4857750" y="2071688"/>
            <a:ext cx="1928813" cy="1000125"/>
            <a:chOff x="4857752" y="2071678"/>
            <a:chExt cx="1928826" cy="1000132"/>
          </a:xfrm>
        </p:grpSpPr>
        <p:sp>
          <p:nvSpPr>
            <p:cNvPr id="30" name="29 Elmas"/>
            <p:cNvSpPr/>
            <p:nvPr/>
          </p:nvSpPr>
          <p:spPr>
            <a:xfrm>
              <a:off x="4929190" y="2071678"/>
              <a:ext cx="1857388" cy="1000132"/>
            </a:xfrm>
            <a:prstGeom prst="diamond">
              <a:avLst/>
            </a:prstGeom>
            <a:noFill/>
            <a:ln>
              <a:solidFill>
                <a:srgbClr val="FF0000"/>
              </a:solidFill>
            </a:ln>
            <a:scene3d>
              <a:camera prst="orthographicFront"/>
              <a:lightRig rig="threePt" dir="t"/>
            </a:scene3d>
            <a:sp3d prstMaterial="dkEdge"/>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anchor="ctr"/>
            <a:lstStyle/>
            <a:p>
              <a:pPr algn="ctr" eaLnBrk="1" fontAlgn="auto" hangingPunct="1">
                <a:spcBef>
                  <a:spcPts val="0"/>
                </a:spcBef>
                <a:spcAft>
                  <a:spcPts val="0"/>
                </a:spcAft>
                <a:defRPr/>
              </a:pPr>
              <a:endParaRPr lang="tr-TR" sz="1800" b="0" u="none" dirty="0">
                <a:solidFill>
                  <a:srgbClr val="000000"/>
                </a:solidFill>
              </a:endParaRPr>
            </a:p>
          </p:txBody>
        </p:sp>
        <p:sp>
          <p:nvSpPr>
            <p:cNvPr id="11315" name="30 Metin kutusu"/>
            <p:cNvSpPr txBox="1">
              <a:spLocks noChangeArrowheads="1"/>
            </p:cNvSpPr>
            <p:nvPr/>
          </p:nvSpPr>
          <p:spPr bwMode="auto">
            <a:xfrm>
              <a:off x="4857752" y="2357430"/>
              <a:ext cx="19288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r>
                <a:rPr lang="tr-TR" altLang="tr-TR" sz="1800" b="0" u="none" smtClean="0">
                  <a:solidFill>
                    <a:srgbClr val="000000"/>
                  </a:solidFill>
                  <a:latin typeface="Times New Roman" pitchFamily="18" charset="0"/>
                </a:rPr>
                <a:t>Testing</a:t>
              </a:r>
            </a:p>
          </p:txBody>
        </p:sp>
      </p:grpSp>
      <p:grpSp>
        <p:nvGrpSpPr>
          <p:cNvPr id="8" name="50 Grup"/>
          <p:cNvGrpSpPr>
            <a:grpSpLocks/>
          </p:cNvGrpSpPr>
          <p:nvPr/>
        </p:nvGrpSpPr>
        <p:grpSpPr bwMode="auto">
          <a:xfrm>
            <a:off x="4786313" y="4357688"/>
            <a:ext cx="1857375" cy="1000125"/>
            <a:chOff x="4786314" y="4357694"/>
            <a:chExt cx="1857388" cy="1000132"/>
          </a:xfrm>
        </p:grpSpPr>
        <p:sp>
          <p:nvSpPr>
            <p:cNvPr id="34" name="33 Elmas"/>
            <p:cNvSpPr/>
            <p:nvPr/>
          </p:nvSpPr>
          <p:spPr>
            <a:xfrm>
              <a:off x="4786314" y="4357694"/>
              <a:ext cx="1857388" cy="1000132"/>
            </a:xfrm>
            <a:prstGeom prst="diamond">
              <a:avLst/>
            </a:prstGeom>
            <a:noFill/>
            <a:ln>
              <a:solidFill>
                <a:srgbClr val="FF0000"/>
              </a:solidFill>
            </a:ln>
            <a:scene3d>
              <a:camera prst="orthographicFront"/>
              <a:lightRig rig="threePt" dir="t"/>
            </a:scene3d>
            <a:sp3d prstMaterial="dkEdge"/>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anchor="ctr"/>
            <a:lstStyle/>
            <a:p>
              <a:pPr algn="ctr" eaLnBrk="1" fontAlgn="auto" hangingPunct="1">
                <a:spcBef>
                  <a:spcPts val="0"/>
                </a:spcBef>
                <a:spcAft>
                  <a:spcPts val="0"/>
                </a:spcAft>
                <a:defRPr/>
              </a:pPr>
              <a:endParaRPr lang="tr-TR" sz="1800" b="0" u="none" dirty="0">
                <a:solidFill>
                  <a:srgbClr val="000000"/>
                </a:solidFill>
              </a:endParaRPr>
            </a:p>
          </p:txBody>
        </p:sp>
        <p:sp>
          <p:nvSpPr>
            <p:cNvPr id="11311" name="34 Metin kutusu"/>
            <p:cNvSpPr txBox="1">
              <a:spLocks noChangeArrowheads="1"/>
            </p:cNvSpPr>
            <p:nvPr/>
          </p:nvSpPr>
          <p:spPr bwMode="auto">
            <a:xfrm>
              <a:off x="4929190" y="4643446"/>
              <a:ext cx="157163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r>
                <a:rPr lang="tr-TR" altLang="tr-TR" sz="1800" b="0" u="none" smtClean="0">
                  <a:solidFill>
                    <a:srgbClr val="000000"/>
                  </a:solidFill>
                  <a:latin typeface="Times New Roman" pitchFamily="18" charset="0"/>
                </a:rPr>
                <a:t>Inspection</a:t>
              </a:r>
            </a:p>
          </p:txBody>
        </p:sp>
      </p:grpSp>
      <p:grpSp>
        <p:nvGrpSpPr>
          <p:cNvPr id="9" name="47 Grup"/>
          <p:cNvGrpSpPr>
            <a:grpSpLocks/>
          </p:cNvGrpSpPr>
          <p:nvPr/>
        </p:nvGrpSpPr>
        <p:grpSpPr bwMode="auto">
          <a:xfrm>
            <a:off x="5929313" y="2643188"/>
            <a:ext cx="1857375" cy="1000125"/>
            <a:chOff x="5929322" y="2643182"/>
            <a:chExt cx="1857388" cy="1000132"/>
          </a:xfrm>
        </p:grpSpPr>
        <p:sp>
          <p:nvSpPr>
            <p:cNvPr id="36" name="35 Elmas"/>
            <p:cNvSpPr/>
            <p:nvPr/>
          </p:nvSpPr>
          <p:spPr>
            <a:xfrm>
              <a:off x="5929322" y="2643182"/>
              <a:ext cx="1857388" cy="1000132"/>
            </a:xfrm>
            <a:prstGeom prst="diamond">
              <a:avLst/>
            </a:prstGeom>
            <a:noFill/>
            <a:ln>
              <a:solidFill>
                <a:srgbClr val="FF0000"/>
              </a:solidFill>
            </a:ln>
            <a:scene3d>
              <a:camera prst="orthographicFront"/>
              <a:lightRig rig="threePt" dir="t"/>
            </a:scene3d>
            <a:sp3d prstMaterial="dkEdge"/>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anchor="ctr"/>
            <a:lstStyle/>
            <a:p>
              <a:pPr algn="ctr" eaLnBrk="1" fontAlgn="auto" hangingPunct="1">
                <a:spcBef>
                  <a:spcPts val="0"/>
                </a:spcBef>
                <a:spcAft>
                  <a:spcPts val="0"/>
                </a:spcAft>
                <a:defRPr/>
              </a:pPr>
              <a:endParaRPr lang="tr-TR" sz="1800" b="0" u="none" dirty="0">
                <a:solidFill>
                  <a:srgbClr val="000000"/>
                </a:solidFill>
              </a:endParaRPr>
            </a:p>
          </p:txBody>
        </p:sp>
        <p:sp>
          <p:nvSpPr>
            <p:cNvPr id="11307" name="36 Metin kutusu"/>
            <p:cNvSpPr txBox="1">
              <a:spLocks noChangeArrowheads="1"/>
            </p:cNvSpPr>
            <p:nvPr/>
          </p:nvSpPr>
          <p:spPr bwMode="auto">
            <a:xfrm>
              <a:off x="6215074" y="2928934"/>
              <a:ext cx="135732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r>
                <a:rPr lang="tr-TR" altLang="tr-TR" sz="1800" b="0" u="none" smtClean="0">
                  <a:solidFill>
                    <a:srgbClr val="000000"/>
                  </a:solidFill>
                  <a:latin typeface="Times New Roman" pitchFamily="18" charset="0"/>
                </a:rPr>
                <a:t>Calibration</a:t>
              </a:r>
            </a:p>
          </p:txBody>
        </p:sp>
      </p:grpSp>
      <p:grpSp>
        <p:nvGrpSpPr>
          <p:cNvPr id="10" name="51 Grup"/>
          <p:cNvGrpSpPr>
            <a:grpSpLocks/>
          </p:cNvGrpSpPr>
          <p:nvPr/>
        </p:nvGrpSpPr>
        <p:grpSpPr bwMode="auto">
          <a:xfrm>
            <a:off x="3643313" y="4929188"/>
            <a:ext cx="1857375" cy="1000125"/>
            <a:chOff x="3643306" y="4929198"/>
            <a:chExt cx="1857388" cy="1000132"/>
          </a:xfrm>
        </p:grpSpPr>
        <p:sp>
          <p:nvSpPr>
            <p:cNvPr id="11300" name="32 Metin kutusu"/>
            <p:cNvSpPr txBox="1">
              <a:spLocks noChangeArrowheads="1"/>
            </p:cNvSpPr>
            <p:nvPr/>
          </p:nvSpPr>
          <p:spPr bwMode="auto">
            <a:xfrm>
              <a:off x="3929058" y="5214950"/>
              <a:ext cx="135732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r>
                <a:rPr lang="tr-TR" altLang="tr-TR" sz="1800" b="0" u="none" smtClean="0">
                  <a:solidFill>
                    <a:srgbClr val="000000"/>
                  </a:solidFill>
                  <a:latin typeface="Times New Roman" pitchFamily="18" charset="0"/>
                </a:rPr>
                <a:t>Training</a:t>
              </a:r>
            </a:p>
          </p:txBody>
        </p:sp>
        <p:sp>
          <p:nvSpPr>
            <p:cNvPr id="38" name="37 Elmas"/>
            <p:cNvSpPr/>
            <p:nvPr/>
          </p:nvSpPr>
          <p:spPr>
            <a:xfrm>
              <a:off x="3643306" y="4929198"/>
              <a:ext cx="1857388" cy="1000132"/>
            </a:xfrm>
            <a:prstGeom prst="diamond">
              <a:avLst/>
            </a:prstGeom>
            <a:noFill/>
            <a:ln>
              <a:solidFill>
                <a:srgbClr val="FF0000"/>
              </a:solidFill>
            </a:ln>
            <a:scene3d>
              <a:camera prst="orthographicFront"/>
              <a:lightRig rig="threePt" dir="t"/>
            </a:scene3d>
            <a:sp3d prstMaterial="dkEdge"/>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anchor="ctr"/>
            <a:lstStyle/>
            <a:p>
              <a:pPr algn="ctr" eaLnBrk="1" fontAlgn="auto" hangingPunct="1">
                <a:spcBef>
                  <a:spcPts val="0"/>
                </a:spcBef>
                <a:spcAft>
                  <a:spcPts val="0"/>
                </a:spcAft>
                <a:defRPr/>
              </a:pPr>
              <a:endParaRPr lang="tr-TR" sz="1800" b="0" u="none" dirty="0">
                <a:solidFill>
                  <a:srgbClr val="000000"/>
                </a:solidFill>
              </a:endParaRPr>
            </a:p>
          </p:txBody>
        </p:sp>
      </p:grpSp>
      <p:grpSp>
        <p:nvGrpSpPr>
          <p:cNvPr id="11" name="52 Grup"/>
          <p:cNvGrpSpPr>
            <a:grpSpLocks/>
          </p:cNvGrpSpPr>
          <p:nvPr/>
        </p:nvGrpSpPr>
        <p:grpSpPr bwMode="auto">
          <a:xfrm>
            <a:off x="2571750" y="4357688"/>
            <a:ext cx="1857375" cy="1000125"/>
            <a:chOff x="2571736" y="4357694"/>
            <a:chExt cx="1857388" cy="1000132"/>
          </a:xfrm>
        </p:grpSpPr>
        <p:sp>
          <p:nvSpPr>
            <p:cNvPr id="26" name="25 Elmas"/>
            <p:cNvSpPr/>
            <p:nvPr/>
          </p:nvSpPr>
          <p:spPr>
            <a:xfrm>
              <a:off x="2571736" y="4357694"/>
              <a:ext cx="1857388" cy="1000132"/>
            </a:xfrm>
            <a:prstGeom prst="diamond">
              <a:avLst/>
            </a:prstGeom>
            <a:noFill/>
            <a:ln>
              <a:solidFill>
                <a:srgbClr val="FF0000"/>
              </a:solidFill>
            </a:ln>
            <a:scene3d>
              <a:camera prst="orthographicFront"/>
              <a:lightRig rig="threePt" dir="t"/>
            </a:scene3d>
            <a:sp3d prstMaterial="dkEdge"/>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anchor="ctr"/>
            <a:lstStyle/>
            <a:p>
              <a:pPr algn="ctr" eaLnBrk="1" fontAlgn="auto" hangingPunct="1">
                <a:spcBef>
                  <a:spcPts val="0"/>
                </a:spcBef>
                <a:spcAft>
                  <a:spcPts val="0"/>
                </a:spcAft>
                <a:defRPr/>
              </a:pPr>
              <a:endParaRPr lang="tr-TR" sz="1800" b="0" u="none" dirty="0">
                <a:solidFill>
                  <a:srgbClr val="000000"/>
                </a:solidFill>
              </a:endParaRPr>
            </a:p>
          </p:txBody>
        </p:sp>
        <p:sp>
          <p:nvSpPr>
            <p:cNvPr id="11299" name="26 Metin kutusu"/>
            <p:cNvSpPr txBox="1">
              <a:spLocks noChangeArrowheads="1"/>
            </p:cNvSpPr>
            <p:nvPr/>
          </p:nvSpPr>
          <p:spPr bwMode="auto">
            <a:xfrm>
              <a:off x="2857488" y="4497181"/>
              <a:ext cx="135732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r>
                <a:rPr lang="tr-TR" altLang="tr-TR" sz="1800" b="0" u="none" smtClean="0">
                  <a:solidFill>
                    <a:srgbClr val="000000"/>
                  </a:solidFill>
                  <a:latin typeface="Times New Roman" pitchFamily="18" charset="0"/>
                </a:rPr>
                <a:t>Personnel</a:t>
              </a:r>
            </a:p>
            <a:p>
              <a:pPr algn="ctr" eaLnBrk="1" hangingPunct="1"/>
              <a:r>
                <a:rPr lang="tr-TR" altLang="tr-TR" sz="1800" b="0" u="none" smtClean="0">
                  <a:solidFill>
                    <a:srgbClr val="000000"/>
                  </a:solidFill>
                  <a:latin typeface="Times New Roman" pitchFamily="18" charset="0"/>
                </a:rPr>
                <a:t>Certification</a:t>
              </a:r>
            </a:p>
          </p:txBody>
        </p:sp>
      </p:grpSp>
      <p:grpSp>
        <p:nvGrpSpPr>
          <p:cNvPr id="12" name="53 Grup"/>
          <p:cNvGrpSpPr>
            <a:grpSpLocks/>
          </p:cNvGrpSpPr>
          <p:nvPr/>
        </p:nvGrpSpPr>
        <p:grpSpPr bwMode="auto">
          <a:xfrm>
            <a:off x="1500188" y="3786188"/>
            <a:ext cx="1857375" cy="1000125"/>
            <a:chOff x="1500166" y="3786190"/>
            <a:chExt cx="1857388" cy="1000132"/>
          </a:xfrm>
        </p:grpSpPr>
        <p:sp>
          <p:nvSpPr>
            <p:cNvPr id="24" name="23 Elmas"/>
            <p:cNvSpPr/>
            <p:nvPr/>
          </p:nvSpPr>
          <p:spPr>
            <a:xfrm>
              <a:off x="1500166" y="3786190"/>
              <a:ext cx="1857388" cy="1000132"/>
            </a:xfrm>
            <a:prstGeom prst="diamond">
              <a:avLst/>
            </a:prstGeom>
            <a:noFill/>
            <a:ln>
              <a:solidFill>
                <a:srgbClr val="FF0000"/>
              </a:solidFill>
            </a:ln>
            <a:scene3d>
              <a:camera prst="orthographicFront"/>
              <a:lightRig rig="threePt" dir="t"/>
            </a:scene3d>
            <a:sp3d prstMaterial="dkEdge"/>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anchor="ctr"/>
            <a:lstStyle/>
            <a:p>
              <a:pPr algn="ctr" eaLnBrk="1" fontAlgn="auto" hangingPunct="1">
                <a:spcBef>
                  <a:spcPts val="0"/>
                </a:spcBef>
                <a:spcAft>
                  <a:spcPts val="0"/>
                </a:spcAft>
                <a:defRPr/>
              </a:pPr>
              <a:endParaRPr lang="tr-TR" sz="1800" b="0" u="none" dirty="0">
                <a:solidFill>
                  <a:srgbClr val="000000"/>
                </a:solidFill>
              </a:endParaRPr>
            </a:p>
          </p:txBody>
        </p:sp>
        <p:sp>
          <p:nvSpPr>
            <p:cNvPr id="11295" name="24 Metin kutusu"/>
            <p:cNvSpPr txBox="1">
              <a:spLocks noChangeArrowheads="1"/>
            </p:cNvSpPr>
            <p:nvPr/>
          </p:nvSpPr>
          <p:spPr bwMode="auto">
            <a:xfrm>
              <a:off x="1714480" y="3925677"/>
              <a:ext cx="135732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r>
                <a:rPr lang="tr-TR" altLang="tr-TR" sz="1800" b="0" u="none" smtClean="0">
                  <a:solidFill>
                    <a:srgbClr val="000000"/>
                  </a:solidFill>
                  <a:latin typeface="Times New Roman" pitchFamily="18" charset="0"/>
                </a:rPr>
                <a:t>System</a:t>
              </a:r>
            </a:p>
            <a:p>
              <a:pPr algn="ctr" eaLnBrk="1" hangingPunct="1"/>
              <a:r>
                <a:rPr lang="tr-TR" altLang="tr-TR" sz="1800" b="0" u="none" smtClean="0">
                  <a:solidFill>
                    <a:srgbClr val="000000"/>
                  </a:solidFill>
                  <a:latin typeface="Times New Roman" pitchFamily="18" charset="0"/>
                </a:rPr>
                <a:t>Certification</a:t>
              </a:r>
            </a:p>
          </p:txBody>
        </p:sp>
      </p:grpSp>
      <p:grpSp>
        <p:nvGrpSpPr>
          <p:cNvPr id="13" name="49 Grup"/>
          <p:cNvGrpSpPr>
            <a:grpSpLocks/>
          </p:cNvGrpSpPr>
          <p:nvPr/>
        </p:nvGrpSpPr>
        <p:grpSpPr bwMode="auto">
          <a:xfrm>
            <a:off x="5857875" y="3786188"/>
            <a:ext cx="1857375" cy="1000125"/>
            <a:chOff x="5857884" y="3786190"/>
            <a:chExt cx="1857388" cy="1000132"/>
          </a:xfrm>
        </p:grpSpPr>
        <p:sp>
          <p:nvSpPr>
            <p:cNvPr id="32" name="31 Elmas"/>
            <p:cNvSpPr/>
            <p:nvPr/>
          </p:nvSpPr>
          <p:spPr>
            <a:xfrm>
              <a:off x="5857884" y="3786190"/>
              <a:ext cx="1857388" cy="1000132"/>
            </a:xfrm>
            <a:prstGeom prst="diamond">
              <a:avLst/>
            </a:prstGeom>
            <a:noFill/>
            <a:ln>
              <a:solidFill>
                <a:srgbClr val="FF0000"/>
              </a:solidFill>
            </a:ln>
            <a:scene3d>
              <a:camera prst="orthographicFront"/>
              <a:lightRig rig="threePt" dir="t"/>
            </a:scene3d>
            <a:sp3d prstMaterial="dkEdge"/>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anchor="ctr"/>
            <a:lstStyle/>
            <a:p>
              <a:pPr algn="ctr" eaLnBrk="1" fontAlgn="auto" hangingPunct="1">
                <a:spcBef>
                  <a:spcPts val="0"/>
                </a:spcBef>
                <a:spcAft>
                  <a:spcPts val="0"/>
                </a:spcAft>
                <a:defRPr/>
              </a:pPr>
              <a:endParaRPr lang="tr-TR" sz="1800" b="0" u="none" dirty="0">
                <a:solidFill>
                  <a:srgbClr val="000000"/>
                </a:solidFill>
              </a:endParaRPr>
            </a:p>
          </p:txBody>
        </p:sp>
        <p:sp>
          <p:nvSpPr>
            <p:cNvPr id="11291" name="41 Metin kutusu"/>
            <p:cNvSpPr txBox="1">
              <a:spLocks noChangeArrowheads="1"/>
            </p:cNvSpPr>
            <p:nvPr/>
          </p:nvSpPr>
          <p:spPr bwMode="auto">
            <a:xfrm>
              <a:off x="6000760" y="4071942"/>
              <a:ext cx="157163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r>
                <a:rPr lang="tr-TR" altLang="tr-TR" sz="1800" b="0" u="none" smtClean="0">
                  <a:solidFill>
                    <a:srgbClr val="000000"/>
                  </a:solidFill>
                  <a:latin typeface="Times New Roman" pitchFamily="18" charset="0"/>
                </a:rPr>
                <a:t>Surveillance</a:t>
              </a:r>
            </a:p>
          </p:txBody>
        </p:sp>
      </p:grpSp>
      <p:grpSp>
        <p:nvGrpSpPr>
          <p:cNvPr id="14" name="45 Grup"/>
          <p:cNvGrpSpPr>
            <a:grpSpLocks/>
          </p:cNvGrpSpPr>
          <p:nvPr/>
        </p:nvGrpSpPr>
        <p:grpSpPr bwMode="auto">
          <a:xfrm>
            <a:off x="428625" y="3214688"/>
            <a:ext cx="1857375" cy="1000125"/>
            <a:chOff x="428596" y="3214686"/>
            <a:chExt cx="1857388" cy="1000132"/>
          </a:xfrm>
        </p:grpSpPr>
        <p:sp>
          <p:nvSpPr>
            <p:cNvPr id="40" name="39 Elmas"/>
            <p:cNvSpPr/>
            <p:nvPr/>
          </p:nvSpPr>
          <p:spPr>
            <a:xfrm>
              <a:off x="428596" y="3214686"/>
              <a:ext cx="1857388" cy="1000132"/>
            </a:xfrm>
            <a:prstGeom prst="diamond">
              <a:avLst/>
            </a:prstGeom>
            <a:noFill/>
            <a:ln>
              <a:solidFill>
                <a:srgbClr val="FF0000"/>
              </a:solidFill>
            </a:ln>
            <a:scene3d>
              <a:camera prst="orthographicFront"/>
              <a:lightRig rig="threePt" dir="t"/>
            </a:scene3d>
            <a:sp3d prstMaterial="dkEdge"/>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anchor="ctr"/>
            <a:lstStyle/>
            <a:p>
              <a:pPr algn="ctr" eaLnBrk="1" fontAlgn="auto" hangingPunct="1">
                <a:spcBef>
                  <a:spcPts val="0"/>
                </a:spcBef>
                <a:spcAft>
                  <a:spcPts val="0"/>
                </a:spcAft>
                <a:defRPr/>
              </a:pPr>
              <a:endParaRPr lang="tr-TR" sz="1800" b="0" u="none" dirty="0">
                <a:solidFill>
                  <a:srgbClr val="000000"/>
                </a:solidFill>
              </a:endParaRPr>
            </a:p>
          </p:txBody>
        </p:sp>
        <p:sp>
          <p:nvSpPr>
            <p:cNvPr id="11287" name="42 Metin kutusu"/>
            <p:cNvSpPr txBox="1">
              <a:spLocks noChangeArrowheads="1"/>
            </p:cNvSpPr>
            <p:nvPr/>
          </p:nvSpPr>
          <p:spPr bwMode="auto">
            <a:xfrm>
              <a:off x="714348" y="3354173"/>
              <a:ext cx="135732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r>
                <a:rPr lang="tr-TR" altLang="tr-TR" sz="1800" b="0" u="none" smtClean="0">
                  <a:solidFill>
                    <a:srgbClr val="000000"/>
                  </a:solidFill>
                  <a:latin typeface="Times New Roman" pitchFamily="18" charset="0"/>
                </a:rPr>
                <a:t>CE</a:t>
              </a:r>
            </a:p>
            <a:p>
              <a:pPr algn="ctr" eaLnBrk="1" hangingPunct="1"/>
              <a:r>
                <a:rPr lang="tr-TR" altLang="tr-TR" sz="1800" b="0" u="none" smtClean="0">
                  <a:solidFill>
                    <a:srgbClr val="000000"/>
                  </a:solidFill>
                  <a:latin typeface="Times New Roman" pitchFamily="18" charset="0"/>
                </a:rPr>
                <a:t>Marking</a:t>
              </a:r>
            </a:p>
          </p:txBody>
        </p:sp>
      </p:grpSp>
      <p:grpSp>
        <p:nvGrpSpPr>
          <p:cNvPr id="15" name="48 Grup"/>
          <p:cNvGrpSpPr>
            <a:grpSpLocks/>
          </p:cNvGrpSpPr>
          <p:nvPr/>
        </p:nvGrpSpPr>
        <p:grpSpPr bwMode="auto">
          <a:xfrm>
            <a:off x="6929438" y="3214688"/>
            <a:ext cx="1857375" cy="1000125"/>
            <a:chOff x="6929454" y="3214686"/>
            <a:chExt cx="1857388" cy="1000132"/>
          </a:xfrm>
        </p:grpSpPr>
        <p:sp>
          <p:nvSpPr>
            <p:cNvPr id="41" name="40 Elmas"/>
            <p:cNvSpPr/>
            <p:nvPr/>
          </p:nvSpPr>
          <p:spPr>
            <a:xfrm>
              <a:off x="6929454" y="3214686"/>
              <a:ext cx="1857388" cy="1000132"/>
            </a:xfrm>
            <a:prstGeom prst="diamond">
              <a:avLst/>
            </a:prstGeom>
            <a:noFill/>
            <a:ln>
              <a:solidFill>
                <a:srgbClr val="FF0000"/>
              </a:solidFill>
            </a:ln>
            <a:scene3d>
              <a:camera prst="orthographicFront"/>
              <a:lightRig rig="threePt" dir="t"/>
            </a:scene3d>
            <a:sp3d prstMaterial="dkEdge"/>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anchor="ctr"/>
            <a:lstStyle/>
            <a:p>
              <a:pPr algn="ctr" eaLnBrk="1" fontAlgn="auto" hangingPunct="1">
                <a:spcBef>
                  <a:spcPts val="0"/>
                </a:spcBef>
                <a:spcAft>
                  <a:spcPts val="0"/>
                </a:spcAft>
                <a:defRPr/>
              </a:pPr>
              <a:endParaRPr lang="tr-TR" sz="1800" b="0" u="none" dirty="0">
                <a:solidFill>
                  <a:srgbClr val="000000"/>
                </a:solidFill>
              </a:endParaRPr>
            </a:p>
          </p:txBody>
        </p:sp>
        <p:sp>
          <p:nvSpPr>
            <p:cNvPr id="11283" name="43 Metin kutusu"/>
            <p:cNvSpPr txBox="1">
              <a:spLocks noChangeArrowheads="1"/>
            </p:cNvSpPr>
            <p:nvPr/>
          </p:nvSpPr>
          <p:spPr bwMode="auto">
            <a:xfrm>
              <a:off x="7215206" y="3286124"/>
              <a:ext cx="1357322"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r>
                <a:rPr lang="tr-TR" altLang="tr-TR" sz="1600" b="0" u="none" smtClean="0">
                  <a:solidFill>
                    <a:srgbClr val="000000"/>
                  </a:solidFill>
                  <a:latin typeface="Times New Roman" pitchFamily="18" charset="0"/>
                </a:rPr>
                <a:t>Conformity to Automotive Legislation</a:t>
              </a:r>
            </a:p>
          </p:txBody>
        </p:sp>
      </p:grpSp>
    </p:spTree>
    <p:extLst>
      <p:ext uri="{BB962C8B-B14F-4D97-AF65-F5344CB8AC3E}">
        <p14:creationId xmlns:p14="http://schemas.microsoft.com/office/powerpoint/2010/main" val="3725968975"/>
      </p:ext>
    </p:extLst>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ssolve">
                                      <p:cBhvr>
                                        <p:cTn id="7" dur="500"/>
                                        <p:tgtEl>
                                          <p:spTgt spid="7"/>
                                        </p:tgtEl>
                                      </p:cBhvr>
                                    </p:animEffect>
                                  </p:childTnLst>
                                </p:cTn>
                              </p:par>
                            </p:childTnLst>
                          </p:cTn>
                        </p:par>
                        <p:par>
                          <p:cTn id="8" fill="hold" nodeType="afterGroup">
                            <p:stCondLst>
                              <p:cond delay="500"/>
                            </p:stCondLst>
                            <p:childTnLst>
                              <p:par>
                                <p:cTn id="9" presetID="9"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dissolve">
                                      <p:cBhvr>
                                        <p:cTn id="11" dur="500"/>
                                        <p:tgtEl>
                                          <p:spTgt spid="5"/>
                                        </p:tgtEl>
                                      </p:cBhvr>
                                    </p:animEffect>
                                  </p:childTnLst>
                                </p:cTn>
                              </p:par>
                            </p:childTnLst>
                          </p:cTn>
                        </p:par>
                        <p:par>
                          <p:cTn id="12" fill="hold" nodeType="afterGroup">
                            <p:stCondLst>
                              <p:cond delay="1000"/>
                            </p:stCondLst>
                            <p:childTnLst>
                              <p:par>
                                <p:cTn id="13" presetID="9" presetClass="entr" presetSubtype="0"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dissolve">
                                      <p:cBhvr>
                                        <p:cTn id="15" dur="500"/>
                                        <p:tgtEl>
                                          <p:spTgt spid="3"/>
                                        </p:tgtEl>
                                      </p:cBhvr>
                                    </p:animEffect>
                                  </p:childTnLst>
                                </p:cTn>
                              </p:par>
                              <p:par>
                                <p:cTn id="16" presetID="9" presetClass="entr" presetSubtype="0" fill="hold"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dissolve">
                                      <p:cBhvr>
                                        <p:cTn id="18" dur="500"/>
                                        <p:tgtEl>
                                          <p:spTgt spid="6"/>
                                        </p:tgtEl>
                                      </p:cBhvr>
                                    </p:animEffect>
                                  </p:childTnLst>
                                </p:cTn>
                              </p:par>
                              <p:par>
                                <p:cTn id="19" presetID="9" presetClass="entr" presetSubtype="0" fill="hold" nodeType="with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dissolve">
                                      <p:cBhvr>
                                        <p:cTn id="21" dur="500"/>
                                        <p:tgtEl>
                                          <p:spTgt spid="4"/>
                                        </p:tgtEl>
                                      </p:cBhvr>
                                    </p:animEffect>
                                  </p:childTnLst>
                                </p:cTn>
                              </p:par>
                              <p:par>
                                <p:cTn id="22" presetID="9" presetClass="entr" presetSubtype="0" fill="hold" nodeType="with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dissolve">
                                      <p:cBhvr>
                                        <p:cTn id="24" dur="500"/>
                                        <p:tgtEl>
                                          <p:spTgt spid="9"/>
                                        </p:tgtEl>
                                      </p:cBhvr>
                                    </p:animEffect>
                                  </p:childTnLst>
                                </p:cTn>
                              </p:par>
                              <p:par>
                                <p:cTn id="25" presetID="9" presetClass="entr" presetSubtype="0" fill="hold" nodeType="with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dissolve">
                                      <p:cBhvr>
                                        <p:cTn id="27" dur="500"/>
                                        <p:tgtEl>
                                          <p:spTgt spid="14"/>
                                        </p:tgtEl>
                                      </p:cBhvr>
                                    </p:animEffect>
                                  </p:childTnLst>
                                </p:cTn>
                              </p:par>
                              <p:par>
                                <p:cTn id="28" presetID="9" presetClass="entr" presetSubtype="0" fill="hold" nodeType="withEffect">
                                  <p:stCondLst>
                                    <p:cond delay="0"/>
                                  </p:stCondLst>
                                  <p:childTnLst>
                                    <p:set>
                                      <p:cBhvr>
                                        <p:cTn id="29" dur="1" fill="hold">
                                          <p:stCondLst>
                                            <p:cond delay="0"/>
                                          </p:stCondLst>
                                        </p:cTn>
                                        <p:tgtEl>
                                          <p:spTgt spid="15"/>
                                        </p:tgtEl>
                                        <p:attrNameLst>
                                          <p:attrName>style.visibility</p:attrName>
                                        </p:attrNameLst>
                                      </p:cBhvr>
                                      <p:to>
                                        <p:strVal val="visible"/>
                                      </p:to>
                                    </p:set>
                                    <p:animEffect transition="in" filter="dissolve">
                                      <p:cBhvr>
                                        <p:cTn id="30" dur="500"/>
                                        <p:tgtEl>
                                          <p:spTgt spid="15"/>
                                        </p:tgtEl>
                                      </p:cBhvr>
                                    </p:animEffect>
                                  </p:childTnLst>
                                </p:cTn>
                              </p:par>
                              <p:par>
                                <p:cTn id="31" presetID="9" presetClass="entr" presetSubtype="0" fill="hold" nodeType="with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dissolve">
                                      <p:cBhvr>
                                        <p:cTn id="33" dur="500"/>
                                        <p:tgtEl>
                                          <p:spTgt spid="12"/>
                                        </p:tgtEl>
                                      </p:cBhvr>
                                    </p:animEffect>
                                  </p:childTnLst>
                                </p:cTn>
                              </p:par>
                              <p:par>
                                <p:cTn id="34" presetID="9" presetClass="entr" presetSubtype="0" fill="hold" nodeType="with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dissolve">
                                      <p:cBhvr>
                                        <p:cTn id="36" dur="500"/>
                                        <p:tgtEl>
                                          <p:spTgt spid="13"/>
                                        </p:tgtEl>
                                      </p:cBhvr>
                                    </p:animEffect>
                                  </p:childTnLst>
                                </p:cTn>
                              </p:par>
                              <p:par>
                                <p:cTn id="37" presetID="9" presetClass="entr" presetSubtype="0" fill="hold" nodeType="with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dissolve">
                                      <p:cBhvr>
                                        <p:cTn id="39" dur="500"/>
                                        <p:tgtEl>
                                          <p:spTgt spid="11"/>
                                        </p:tgtEl>
                                      </p:cBhvr>
                                    </p:animEffect>
                                  </p:childTnLst>
                                </p:cTn>
                              </p:par>
                              <p:par>
                                <p:cTn id="40" presetID="9" presetClass="entr" presetSubtype="0" fill="hold" nodeType="withEffect">
                                  <p:stCondLst>
                                    <p:cond delay="0"/>
                                  </p:stCondLst>
                                  <p:childTnLst>
                                    <p:set>
                                      <p:cBhvr>
                                        <p:cTn id="41" dur="1" fill="hold">
                                          <p:stCondLst>
                                            <p:cond delay="0"/>
                                          </p:stCondLst>
                                        </p:cTn>
                                        <p:tgtEl>
                                          <p:spTgt spid="8"/>
                                        </p:tgtEl>
                                        <p:attrNameLst>
                                          <p:attrName>style.visibility</p:attrName>
                                        </p:attrNameLst>
                                      </p:cBhvr>
                                      <p:to>
                                        <p:strVal val="visible"/>
                                      </p:to>
                                    </p:set>
                                    <p:animEffect transition="in" filter="dissolve">
                                      <p:cBhvr>
                                        <p:cTn id="42" dur="500"/>
                                        <p:tgtEl>
                                          <p:spTgt spid="8"/>
                                        </p:tgtEl>
                                      </p:cBhvr>
                                    </p:animEffect>
                                  </p:childTnLst>
                                </p:cTn>
                              </p:par>
                              <p:par>
                                <p:cTn id="43" presetID="9" presetClass="entr" presetSubtype="0" fill="hold" nodeType="withEffect">
                                  <p:stCondLst>
                                    <p:cond delay="0"/>
                                  </p:stCondLst>
                                  <p:childTnLst>
                                    <p:set>
                                      <p:cBhvr>
                                        <p:cTn id="44" dur="1" fill="hold">
                                          <p:stCondLst>
                                            <p:cond delay="0"/>
                                          </p:stCondLst>
                                        </p:cTn>
                                        <p:tgtEl>
                                          <p:spTgt spid="10"/>
                                        </p:tgtEl>
                                        <p:attrNameLst>
                                          <p:attrName>style.visibility</p:attrName>
                                        </p:attrNameLst>
                                      </p:cBhvr>
                                      <p:to>
                                        <p:strVal val="visible"/>
                                      </p:to>
                                    </p:set>
                                    <p:animEffect transition="in" filter="dissolve">
                                      <p:cBhvr>
                                        <p:cTn id="45" dur="500"/>
                                        <p:tgtEl>
                                          <p:spTgt spid="10"/>
                                        </p:tgtEl>
                                      </p:cBhvr>
                                    </p:animEffect>
                                  </p:childTnLst>
                                </p:cTn>
                              </p:par>
                            </p:childTnLst>
                          </p:cTn>
                        </p:par>
                        <p:par>
                          <p:cTn id="46" fill="hold" nodeType="afterGroup">
                            <p:stCondLst>
                              <p:cond delay="1500"/>
                            </p:stCondLst>
                            <p:childTnLst>
                              <p:par>
                                <p:cTn id="47" presetID="9" presetClass="entr" presetSubtype="0" fill="hold" nodeType="afterEffect">
                                  <p:stCondLst>
                                    <p:cond delay="0"/>
                                  </p:stCondLst>
                                  <p:childTnLst>
                                    <p:set>
                                      <p:cBhvr>
                                        <p:cTn id="48" dur="1" fill="hold">
                                          <p:stCondLst>
                                            <p:cond delay="0"/>
                                          </p:stCondLst>
                                        </p:cTn>
                                        <p:tgtEl>
                                          <p:spTgt spid="2"/>
                                        </p:tgtEl>
                                        <p:attrNameLst>
                                          <p:attrName>style.visibility</p:attrName>
                                        </p:attrNameLst>
                                      </p:cBhvr>
                                      <p:to>
                                        <p:strVal val="visible"/>
                                      </p:to>
                                    </p:set>
                                    <p:animEffect transition="in" filter="dissolve">
                                      <p:cBhvr>
                                        <p:cTn id="4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6097" y="116632"/>
            <a:ext cx="9144000" cy="1052513"/>
          </a:xfrm>
        </p:spPr>
        <p:txBody>
          <a:bodyPr/>
          <a:lstStyle/>
          <a:p>
            <a:r>
              <a:rPr lang="tr-TR" sz="3200" dirty="0" err="1" smtClean="0"/>
              <a:t>Definitions</a:t>
            </a:r>
            <a:r>
              <a:rPr lang="tr-TR" sz="3200" dirty="0" smtClean="0"/>
              <a:t> </a:t>
            </a:r>
            <a:r>
              <a:rPr lang="tr-TR" sz="3200" dirty="0" err="1" smtClean="0"/>
              <a:t>related</a:t>
            </a:r>
            <a:r>
              <a:rPr lang="tr-TR" sz="3200" dirty="0" smtClean="0"/>
              <a:t> </a:t>
            </a:r>
            <a:r>
              <a:rPr lang="tr-TR" sz="3200" dirty="0" err="1" smtClean="0"/>
              <a:t>to</a:t>
            </a:r>
            <a:r>
              <a:rPr lang="tr-TR" sz="3200" dirty="0" smtClean="0"/>
              <a:t> </a:t>
            </a:r>
            <a:r>
              <a:rPr lang="tr-TR" sz="3200" dirty="0" err="1" smtClean="0"/>
              <a:t>Certification</a:t>
            </a:r>
            <a:r>
              <a:rPr lang="tr-TR" sz="3200" dirty="0" smtClean="0"/>
              <a:t> and </a:t>
            </a:r>
            <a:r>
              <a:rPr lang="tr-TR" sz="3200" dirty="0" err="1" smtClean="0"/>
              <a:t>Accreditation</a:t>
            </a:r>
            <a:endParaRPr lang="tr-TR" sz="3200" dirty="0"/>
          </a:p>
        </p:txBody>
      </p:sp>
      <p:sp>
        <p:nvSpPr>
          <p:cNvPr id="3" name="İçerik Yer Tutucusu 2"/>
          <p:cNvSpPr>
            <a:spLocks noGrp="1"/>
          </p:cNvSpPr>
          <p:nvPr>
            <p:ph idx="1"/>
          </p:nvPr>
        </p:nvSpPr>
        <p:spPr>
          <a:xfrm>
            <a:off x="0" y="1196752"/>
            <a:ext cx="8892480" cy="4968552"/>
          </a:xfrm>
        </p:spPr>
        <p:txBody>
          <a:bodyPr/>
          <a:lstStyle/>
          <a:p>
            <a:pPr marL="0" indent="0">
              <a:buNone/>
            </a:pPr>
            <a:r>
              <a:rPr lang="tr-TR" sz="2200" dirty="0" smtClean="0"/>
              <a:t>   </a:t>
            </a:r>
            <a:r>
              <a:rPr lang="tr-TR" sz="2200" b="1" dirty="0" err="1"/>
              <a:t>C</a:t>
            </a:r>
            <a:r>
              <a:rPr lang="tr-TR" sz="2200" b="1" dirty="0" err="1" smtClean="0"/>
              <a:t>onformity</a:t>
            </a:r>
            <a:r>
              <a:rPr lang="tr-TR" sz="2200" b="1" dirty="0" smtClean="0"/>
              <a:t> </a:t>
            </a:r>
            <a:r>
              <a:rPr lang="tr-TR" sz="2200" b="1" dirty="0" err="1"/>
              <a:t>assessment</a:t>
            </a:r>
            <a:endParaRPr lang="tr-TR" sz="2200" b="1" dirty="0"/>
          </a:p>
          <a:p>
            <a:r>
              <a:rPr lang="tr-TR" sz="2200" dirty="0" err="1"/>
              <a:t>demonstration</a:t>
            </a:r>
            <a:r>
              <a:rPr lang="tr-TR" sz="2200" dirty="0"/>
              <a:t> </a:t>
            </a:r>
            <a:r>
              <a:rPr lang="tr-TR" sz="2200" dirty="0" err="1"/>
              <a:t>that</a:t>
            </a:r>
            <a:r>
              <a:rPr lang="tr-TR" sz="2200" dirty="0"/>
              <a:t> </a:t>
            </a:r>
            <a:r>
              <a:rPr lang="tr-TR" sz="2200" dirty="0" err="1"/>
              <a:t>specified</a:t>
            </a:r>
            <a:r>
              <a:rPr lang="tr-TR" sz="2200" dirty="0"/>
              <a:t> </a:t>
            </a:r>
            <a:r>
              <a:rPr lang="tr-TR" sz="2200" dirty="0" err="1"/>
              <a:t>requirements</a:t>
            </a:r>
            <a:r>
              <a:rPr lang="tr-TR" sz="2200" dirty="0"/>
              <a:t> </a:t>
            </a:r>
            <a:r>
              <a:rPr lang="tr-TR" sz="2200" dirty="0" err="1" smtClean="0"/>
              <a:t>relating</a:t>
            </a:r>
            <a:r>
              <a:rPr lang="tr-TR" sz="2200" dirty="0" smtClean="0"/>
              <a:t> </a:t>
            </a:r>
            <a:r>
              <a:rPr lang="tr-TR" sz="2200" dirty="0" err="1"/>
              <a:t>to</a:t>
            </a:r>
            <a:r>
              <a:rPr lang="tr-TR" sz="2200" dirty="0"/>
              <a:t> a </a:t>
            </a:r>
            <a:r>
              <a:rPr lang="tr-TR" sz="2200" dirty="0" err="1" smtClean="0"/>
              <a:t>product</a:t>
            </a:r>
            <a:r>
              <a:rPr lang="tr-TR" sz="2200" dirty="0" smtClean="0"/>
              <a:t>, </a:t>
            </a:r>
            <a:r>
              <a:rPr lang="tr-TR" sz="2200" dirty="0" err="1"/>
              <a:t>process</a:t>
            </a:r>
            <a:r>
              <a:rPr lang="tr-TR" sz="2200" dirty="0"/>
              <a:t>, </a:t>
            </a:r>
            <a:r>
              <a:rPr lang="tr-TR" sz="2200" dirty="0" err="1"/>
              <a:t>system</a:t>
            </a:r>
            <a:r>
              <a:rPr lang="tr-TR" sz="2200" dirty="0"/>
              <a:t>, </a:t>
            </a:r>
            <a:r>
              <a:rPr lang="tr-TR" sz="2200" dirty="0" err="1" smtClean="0"/>
              <a:t>person</a:t>
            </a:r>
            <a:r>
              <a:rPr lang="tr-TR" sz="2200" dirty="0" smtClean="0"/>
              <a:t> </a:t>
            </a:r>
            <a:r>
              <a:rPr lang="tr-TR" sz="2200" dirty="0" err="1" smtClean="0"/>
              <a:t>or</a:t>
            </a:r>
            <a:r>
              <a:rPr lang="tr-TR" sz="2200" dirty="0" smtClean="0"/>
              <a:t> </a:t>
            </a:r>
            <a:r>
              <a:rPr lang="tr-TR" sz="2200" dirty="0"/>
              <a:t>body </a:t>
            </a:r>
            <a:r>
              <a:rPr lang="tr-TR" sz="2200" dirty="0" err="1"/>
              <a:t>are</a:t>
            </a:r>
            <a:r>
              <a:rPr lang="tr-TR" sz="2200" dirty="0"/>
              <a:t> </a:t>
            </a:r>
            <a:r>
              <a:rPr lang="tr-TR" sz="2200" dirty="0" err="1"/>
              <a:t>fulfilled</a:t>
            </a:r>
            <a:endParaRPr lang="tr-TR" sz="2200" dirty="0"/>
          </a:p>
          <a:p>
            <a:pPr marL="0" indent="0">
              <a:buNone/>
            </a:pPr>
            <a:r>
              <a:rPr lang="tr-TR" sz="2200" b="1" dirty="0" smtClean="0"/>
              <a:t>    Uygunluk </a:t>
            </a:r>
            <a:r>
              <a:rPr lang="tr-TR" sz="2200" b="1" dirty="0"/>
              <a:t>değerlendirmesi</a:t>
            </a:r>
          </a:p>
          <a:p>
            <a:r>
              <a:rPr lang="tr-TR" sz="2200" dirty="0"/>
              <a:t>Bir </a:t>
            </a:r>
            <a:r>
              <a:rPr lang="tr-TR" sz="2200" dirty="0" smtClean="0"/>
              <a:t>ürün, </a:t>
            </a:r>
            <a:r>
              <a:rPr lang="tr-TR" sz="2200" dirty="0"/>
              <a:t>proses, sistem, kişi veya kuruluş ile ilgili belirli </a:t>
            </a:r>
            <a:r>
              <a:rPr lang="tr-TR" sz="2200" dirty="0" smtClean="0"/>
              <a:t>şartların </a:t>
            </a:r>
            <a:r>
              <a:rPr lang="tr-TR" sz="2200" dirty="0"/>
              <a:t>karşılandığının ispatı.</a:t>
            </a:r>
          </a:p>
          <a:p>
            <a:endParaRPr lang="tr-TR" sz="2200" dirty="0"/>
          </a:p>
          <a:p>
            <a:pPr marL="0" indent="0">
              <a:buNone/>
            </a:pPr>
            <a:r>
              <a:rPr lang="tr-TR" sz="2200" b="1" dirty="0" smtClean="0"/>
              <a:t>    </a:t>
            </a:r>
            <a:r>
              <a:rPr lang="tr-TR" sz="2200" b="1" dirty="0" err="1" smtClean="0"/>
              <a:t>Certification</a:t>
            </a:r>
            <a:endParaRPr lang="tr-TR" sz="2200" b="1" dirty="0"/>
          </a:p>
          <a:p>
            <a:r>
              <a:rPr lang="tr-TR" sz="2200" dirty="0" err="1"/>
              <a:t>third-party</a:t>
            </a:r>
            <a:r>
              <a:rPr lang="tr-TR" sz="2200" dirty="0"/>
              <a:t> </a:t>
            </a:r>
            <a:r>
              <a:rPr lang="tr-TR" sz="2200" dirty="0" err="1" smtClean="0"/>
              <a:t>attestation</a:t>
            </a:r>
            <a:r>
              <a:rPr lang="tr-TR" sz="2200" dirty="0" smtClean="0"/>
              <a:t> </a:t>
            </a:r>
            <a:r>
              <a:rPr lang="tr-TR" sz="2200" dirty="0" err="1"/>
              <a:t>related</a:t>
            </a:r>
            <a:r>
              <a:rPr lang="tr-TR" sz="2200" dirty="0"/>
              <a:t> </a:t>
            </a:r>
            <a:r>
              <a:rPr lang="tr-TR" sz="2200" dirty="0" err="1"/>
              <a:t>to</a:t>
            </a:r>
            <a:r>
              <a:rPr lang="tr-TR" sz="2200" dirty="0"/>
              <a:t> </a:t>
            </a:r>
            <a:r>
              <a:rPr lang="tr-TR" sz="2200" dirty="0" err="1"/>
              <a:t>products</a:t>
            </a:r>
            <a:r>
              <a:rPr lang="tr-TR" sz="2200" dirty="0" smtClean="0"/>
              <a:t>, </a:t>
            </a:r>
            <a:r>
              <a:rPr lang="tr-TR" sz="2200" dirty="0" err="1" smtClean="0"/>
              <a:t>processes</a:t>
            </a:r>
            <a:r>
              <a:rPr lang="tr-TR" sz="2200" dirty="0"/>
              <a:t>, </a:t>
            </a:r>
            <a:r>
              <a:rPr lang="tr-TR" sz="2200" dirty="0" err="1"/>
              <a:t>systems</a:t>
            </a:r>
            <a:r>
              <a:rPr lang="tr-TR" sz="2200" dirty="0"/>
              <a:t> </a:t>
            </a:r>
            <a:r>
              <a:rPr lang="tr-TR" sz="2200" dirty="0" err="1"/>
              <a:t>or</a:t>
            </a:r>
            <a:r>
              <a:rPr lang="tr-TR" sz="2200" dirty="0"/>
              <a:t> </a:t>
            </a:r>
            <a:r>
              <a:rPr lang="tr-TR" sz="2200" dirty="0" err="1"/>
              <a:t>persons</a:t>
            </a:r>
            <a:endParaRPr lang="tr-TR" sz="2200" dirty="0"/>
          </a:p>
          <a:p>
            <a:pPr marL="0" indent="0">
              <a:buNone/>
            </a:pPr>
            <a:r>
              <a:rPr lang="tr-TR" sz="2200" b="1" dirty="0" smtClean="0"/>
              <a:t>     Belgelendirme</a:t>
            </a:r>
            <a:endParaRPr lang="tr-TR" sz="2200" b="1" dirty="0"/>
          </a:p>
          <a:p>
            <a:r>
              <a:rPr lang="tr-TR" sz="2200" dirty="0"/>
              <a:t>Ürünlerle, proseslerle, sistemlerle veya kişilerle ilgili üçüncü taraf doğruluk beyanı</a:t>
            </a:r>
          </a:p>
          <a:p>
            <a:endParaRPr lang="tr-TR" sz="2400" dirty="0"/>
          </a:p>
        </p:txBody>
      </p:sp>
      <p:sp>
        <p:nvSpPr>
          <p:cNvPr id="4" name="Veri Yer Tutucusu 3"/>
          <p:cNvSpPr>
            <a:spLocks noGrp="1"/>
          </p:cNvSpPr>
          <p:nvPr>
            <p:ph type="dt" sz="half" idx="10"/>
          </p:nvPr>
        </p:nvSpPr>
        <p:spPr/>
        <p:txBody>
          <a:bodyPr/>
          <a:lstStyle/>
          <a:p>
            <a:pPr>
              <a:defRPr/>
            </a:pPr>
            <a:endParaRPr lang="tr-TR" smtClean="0"/>
          </a:p>
          <a:p>
            <a:pPr>
              <a:defRPr/>
            </a:pPr>
            <a:r>
              <a:rPr lang="tr-TR" smtClean="0"/>
              <a:t>www.tse.org.tr</a:t>
            </a:r>
            <a:endParaRPr lang="tr-TR"/>
          </a:p>
        </p:txBody>
      </p:sp>
      <p:sp>
        <p:nvSpPr>
          <p:cNvPr id="5" name="Slayt Numarası Yer Tutucusu 4"/>
          <p:cNvSpPr>
            <a:spLocks noGrp="1"/>
          </p:cNvSpPr>
          <p:nvPr>
            <p:ph type="sldNum" sz="quarter" idx="11"/>
          </p:nvPr>
        </p:nvSpPr>
        <p:spPr/>
        <p:txBody>
          <a:bodyPr/>
          <a:lstStyle/>
          <a:p>
            <a:pPr>
              <a:defRPr/>
            </a:pPr>
            <a:fld id="{E4956B44-24E2-44A3-AD7C-51E7F9E99F00}" type="slidenum">
              <a:rPr lang="tr-TR" altLang="tr-TR" smtClean="0"/>
              <a:pPr>
                <a:defRPr/>
              </a:pPr>
              <a:t>7</a:t>
            </a:fld>
            <a:endParaRPr lang="tr-TR" altLang="tr-TR"/>
          </a:p>
        </p:txBody>
      </p:sp>
    </p:spTree>
    <p:extLst>
      <p:ext uri="{BB962C8B-B14F-4D97-AF65-F5344CB8AC3E}">
        <p14:creationId xmlns:p14="http://schemas.microsoft.com/office/powerpoint/2010/main" val="3172332911"/>
      </p:ext>
    </p:extLst>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en-US" sz="3200" dirty="0"/>
              <a:t>Definitions related to Certification and Accreditation</a:t>
            </a:r>
            <a:endParaRPr lang="tr-TR" sz="3200" dirty="0"/>
          </a:p>
        </p:txBody>
      </p:sp>
      <p:sp>
        <p:nvSpPr>
          <p:cNvPr id="3" name="İçerik Yer Tutucusu 2"/>
          <p:cNvSpPr>
            <a:spLocks noGrp="1"/>
          </p:cNvSpPr>
          <p:nvPr>
            <p:ph idx="1"/>
          </p:nvPr>
        </p:nvSpPr>
        <p:spPr>
          <a:xfrm>
            <a:off x="-7840" y="1052736"/>
            <a:ext cx="9144000" cy="5112568"/>
          </a:xfrm>
        </p:spPr>
        <p:txBody>
          <a:bodyPr/>
          <a:lstStyle/>
          <a:p>
            <a:pPr marL="0" indent="0">
              <a:buNone/>
            </a:pPr>
            <a:r>
              <a:rPr lang="tr-TR" sz="2000" b="1" dirty="0" smtClean="0"/>
              <a:t>    </a:t>
            </a:r>
            <a:r>
              <a:rPr lang="tr-TR" sz="2000" b="1" dirty="0" err="1" smtClean="0"/>
              <a:t>Accreditation</a:t>
            </a:r>
            <a:endParaRPr lang="tr-TR" sz="2000" b="1" dirty="0"/>
          </a:p>
          <a:p>
            <a:r>
              <a:rPr lang="tr-TR" sz="2000" dirty="0" err="1"/>
              <a:t>third-party</a:t>
            </a:r>
            <a:r>
              <a:rPr lang="tr-TR" sz="2000" dirty="0"/>
              <a:t> </a:t>
            </a:r>
            <a:r>
              <a:rPr lang="tr-TR" sz="2000" dirty="0" err="1" smtClean="0"/>
              <a:t>attestation</a:t>
            </a:r>
            <a:r>
              <a:rPr lang="tr-TR" sz="2000" dirty="0" smtClean="0"/>
              <a:t> </a:t>
            </a:r>
            <a:r>
              <a:rPr lang="tr-TR" sz="2000" dirty="0" err="1"/>
              <a:t>related</a:t>
            </a:r>
            <a:r>
              <a:rPr lang="tr-TR" sz="2000" dirty="0"/>
              <a:t> </a:t>
            </a:r>
            <a:r>
              <a:rPr lang="tr-TR" sz="2000" dirty="0" err="1"/>
              <a:t>to</a:t>
            </a:r>
            <a:r>
              <a:rPr lang="tr-TR" sz="2000" dirty="0"/>
              <a:t> a </a:t>
            </a:r>
            <a:r>
              <a:rPr lang="tr-TR" sz="2000" dirty="0" err="1" smtClean="0"/>
              <a:t>conformity</a:t>
            </a:r>
            <a:r>
              <a:rPr lang="tr-TR" sz="2000" dirty="0" smtClean="0"/>
              <a:t> </a:t>
            </a:r>
            <a:r>
              <a:rPr lang="tr-TR" sz="2000" dirty="0" err="1" smtClean="0"/>
              <a:t>assessment</a:t>
            </a:r>
            <a:r>
              <a:rPr lang="tr-TR" sz="2000" dirty="0" smtClean="0"/>
              <a:t> </a:t>
            </a:r>
            <a:r>
              <a:rPr lang="tr-TR" sz="2000" dirty="0"/>
              <a:t>body </a:t>
            </a:r>
            <a:r>
              <a:rPr lang="tr-TR" sz="2000" dirty="0" err="1" smtClean="0"/>
              <a:t>conveying</a:t>
            </a:r>
            <a:r>
              <a:rPr lang="tr-TR" sz="2000" dirty="0" smtClean="0"/>
              <a:t> </a:t>
            </a:r>
            <a:r>
              <a:rPr lang="tr-TR" sz="2000" dirty="0" err="1"/>
              <a:t>formal</a:t>
            </a:r>
            <a:r>
              <a:rPr lang="tr-TR" sz="2000" dirty="0"/>
              <a:t> </a:t>
            </a:r>
            <a:r>
              <a:rPr lang="tr-TR" sz="2000" dirty="0" err="1" smtClean="0"/>
              <a:t>demonstration</a:t>
            </a:r>
            <a:r>
              <a:rPr lang="tr-TR" sz="2000" dirty="0" smtClean="0"/>
              <a:t> of </a:t>
            </a:r>
            <a:r>
              <a:rPr lang="tr-TR" sz="2000" dirty="0" err="1"/>
              <a:t>its</a:t>
            </a:r>
            <a:r>
              <a:rPr lang="tr-TR" sz="2000" dirty="0"/>
              <a:t> </a:t>
            </a:r>
            <a:r>
              <a:rPr lang="tr-TR" sz="2000" dirty="0" err="1"/>
              <a:t>competence</a:t>
            </a:r>
            <a:r>
              <a:rPr lang="tr-TR" sz="2000" dirty="0"/>
              <a:t> </a:t>
            </a:r>
            <a:r>
              <a:rPr lang="tr-TR" sz="2000" dirty="0" err="1"/>
              <a:t>to</a:t>
            </a:r>
            <a:r>
              <a:rPr lang="tr-TR" sz="2000" dirty="0"/>
              <a:t> </a:t>
            </a:r>
            <a:r>
              <a:rPr lang="tr-TR" sz="2000" dirty="0" err="1"/>
              <a:t>carry</a:t>
            </a:r>
            <a:r>
              <a:rPr lang="tr-TR" sz="2000" dirty="0"/>
              <a:t> </a:t>
            </a:r>
            <a:r>
              <a:rPr lang="tr-TR" sz="2000" dirty="0" err="1"/>
              <a:t>out</a:t>
            </a:r>
            <a:r>
              <a:rPr lang="tr-TR" sz="2000" dirty="0"/>
              <a:t> </a:t>
            </a:r>
            <a:r>
              <a:rPr lang="tr-TR" sz="2000" dirty="0" err="1" smtClean="0"/>
              <a:t>specific</a:t>
            </a:r>
            <a:r>
              <a:rPr lang="tr-TR" sz="2000" dirty="0" smtClean="0"/>
              <a:t> </a:t>
            </a:r>
            <a:r>
              <a:rPr lang="tr-TR" sz="2000" dirty="0" err="1" smtClean="0"/>
              <a:t>conformity</a:t>
            </a:r>
            <a:r>
              <a:rPr lang="tr-TR" sz="2000" dirty="0" smtClean="0"/>
              <a:t> </a:t>
            </a:r>
            <a:r>
              <a:rPr lang="tr-TR" sz="2000" dirty="0" err="1"/>
              <a:t>assessment</a:t>
            </a:r>
            <a:r>
              <a:rPr lang="tr-TR" sz="2000" dirty="0"/>
              <a:t> </a:t>
            </a:r>
            <a:r>
              <a:rPr lang="tr-TR" sz="2000" dirty="0" err="1"/>
              <a:t>tasks</a:t>
            </a:r>
            <a:endParaRPr lang="tr-TR" sz="2000" dirty="0"/>
          </a:p>
          <a:p>
            <a:pPr marL="0" indent="0">
              <a:buNone/>
            </a:pPr>
            <a:r>
              <a:rPr lang="tr-TR" sz="2000" b="1" dirty="0" smtClean="0"/>
              <a:t>    Akreditasyon</a:t>
            </a:r>
            <a:endParaRPr lang="tr-TR" sz="2000" b="1" dirty="0"/>
          </a:p>
          <a:p>
            <a:r>
              <a:rPr lang="tr-TR" sz="2000" dirty="0"/>
              <a:t>Bir uygunluk değerlendirme kuruluşu </a:t>
            </a:r>
            <a:r>
              <a:rPr lang="tr-TR" sz="2000" dirty="0" smtClean="0"/>
              <a:t>ile </a:t>
            </a:r>
            <a:r>
              <a:rPr lang="tr-TR" sz="2000" dirty="0"/>
              <a:t>ilgili olarak, belirli uygunluk değerlendirme işlerini yapmaya yeterli olduğunu resmi olarak ifade ederek gösteren, üçüncü taraf doğruluk </a:t>
            </a:r>
            <a:r>
              <a:rPr lang="tr-TR" sz="2000" dirty="0" smtClean="0"/>
              <a:t>beyanı.</a:t>
            </a:r>
            <a:endParaRPr lang="tr-TR" sz="2000" dirty="0"/>
          </a:p>
          <a:p>
            <a:endParaRPr lang="tr-TR" sz="2000" dirty="0"/>
          </a:p>
          <a:p>
            <a:pPr marL="0" indent="0">
              <a:buNone/>
            </a:pPr>
            <a:r>
              <a:rPr lang="tr-TR" sz="2000" dirty="0" smtClean="0"/>
              <a:t>    </a:t>
            </a:r>
            <a:r>
              <a:rPr lang="tr-TR" sz="2000" b="1" dirty="0" err="1"/>
              <a:t>A</a:t>
            </a:r>
            <a:r>
              <a:rPr lang="tr-TR" sz="2000" b="1" dirty="0" err="1" smtClean="0"/>
              <a:t>ttestation</a:t>
            </a:r>
            <a:endParaRPr lang="tr-TR" sz="2000" b="1" dirty="0"/>
          </a:p>
          <a:p>
            <a:r>
              <a:rPr lang="tr-TR" sz="2000" dirty="0" err="1"/>
              <a:t>issue</a:t>
            </a:r>
            <a:r>
              <a:rPr lang="tr-TR" sz="2000" dirty="0"/>
              <a:t> of a </a:t>
            </a:r>
            <a:r>
              <a:rPr lang="tr-TR" sz="2000" dirty="0" err="1"/>
              <a:t>statement</a:t>
            </a:r>
            <a:r>
              <a:rPr lang="tr-TR" sz="2000" dirty="0"/>
              <a:t>, </a:t>
            </a:r>
            <a:r>
              <a:rPr lang="tr-TR" sz="2000" dirty="0" err="1"/>
              <a:t>based</a:t>
            </a:r>
            <a:r>
              <a:rPr lang="tr-TR" sz="2000" dirty="0"/>
              <a:t> on a </a:t>
            </a:r>
            <a:r>
              <a:rPr lang="tr-TR" sz="2000" dirty="0" err="1"/>
              <a:t>decision</a:t>
            </a:r>
            <a:r>
              <a:rPr lang="tr-TR" sz="2000" dirty="0"/>
              <a:t> </a:t>
            </a:r>
            <a:r>
              <a:rPr lang="tr-TR" sz="2000" dirty="0" err="1" smtClean="0"/>
              <a:t>following</a:t>
            </a:r>
            <a:r>
              <a:rPr lang="tr-TR" sz="2000" dirty="0" smtClean="0"/>
              <a:t> </a:t>
            </a:r>
            <a:r>
              <a:rPr lang="tr-TR" sz="2000" dirty="0" err="1" smtClean="0"/>
              <a:t>review</a:t>
            </a:r>
            <a:r>
              <a:rPr lang="tr-TR" sz="2000" dirty="0" smtClean="0"/>
              <a:t>, </a:t>
            </a:r>
            <a:r>
              <a:rPr lang="tr-TR" sz="2000" dirty="0" err="1"/>
              <a:t>that</a:t>
            </a:r>
            <a:r>
              <a:rPr lang="tr-TR" sz="2000" dirty="0"/>
              <a:t> </a:t>
            </a:r>
            <a:r>
              <a:rPr lang="tr-TR" sz="2000" dirty="0" err="1"/>
              <a:t>fulfilment</a:t>
            </a:r>
            <a:r>
              <a:rPr lang="tr-TR" sz="2000" dirty="0"/>
              <a:t> of </a:t>
            </a:r>
            <a:r>
              <a:rPr lang="tr-TR" sz="2000" dirty="0" err="1"/>
              <a:t>specified</a:t>
            </a:r>
            <a:r>
              <a:rPr lang="tr-TR" sz="2000" dirty="0"/>
              <a:t> </a:t>
            </a:r>
            <a:r>
              <a:rPr lang="tr-TR" sz="2000" dirty="0" err="1" smtClean="0"/>
              <a:t>requirements</a:t>
            </a:r>
            <a:r>
              <a:rPr lang="tr-TR" sz="2000" dirty="0" smtClean="0"/>
              <a:t> </a:t>
            </a:r>
            <a:r>
              <a:rPr lang="tr-TR" sz="2000" dirty="0"/>
              <a:t>has </a:t>
            </a:r>
            <a:r>
              <a:rPr lang="tr-TR" sz="2000" dirty="0" err="1"/>
              <a:t>been</a:t>
            </a:r>
            <a:r>
              <a:rPr lang="tr-TR" sz="2000" dirty="0"/>
              <a:t> </a:t>
            </a:r>
            <a:r>
              <a:rPr lang="tr-TR" sz="2000" dirty="0" err="1"/>
              <a:t>demonstrated</a:t>
            </a:r>
            <a:endParaRPr lang="tr-TR" sz="2000" dirty="0"/>
          </a:p>
          <a:p>
            <a:pPr marL="0" indent="0">
              <a:buNone/>
            </a:pPr>
            <a:r>
              <a:rPr lang="tr-TR" sz="2000" dirty="0" smtClean="0"/>
              <a:t>     </a:t>
            </a:r>
            <a:r>
              <a:rPr lang="tr-TR" sz="2000" b="1" dirty="0"/>
              <a:t>Doğruluk beyanı</a:t>
            </a:r>
          </a:p>
          <a:p>
            <a:r>
              <a:rPr lang="tr-TR" sz="2000" dirty="0"/>
              <a:t>Gözden geçirmeyi </a:t>
            </a:r>
            <a:r>
              <a:rPr lang="tr-TR" sz="2000" dirty="0" smtClean="0"/>
              <a:t>takip </a:t>
            </a:r>
            <a:r>
              <a:rPr lang="tr-TR" sz="2000" dirty="0"/>
              <a:t>eden karara dayanarak belirlenmiş şartların gerçekleştirilmiş olduğunu gösteren bir beyanın yazılması.</a:t>
            </a:r>
          </a:p>
          <a:p>
            <a:endParaRPr lang="tr-TR" sz="2000" dirty="0"/>
          </a:p>
        </p:txBody>
      </p:sp>
      <p:sp>
        <p:nvSpPr>
          <p:cNvPr id="4" name="Veri Yer Tutucusu 3"/>
          <p:cNvSpPr>
            <a:spLocks noGrp="1"/>
          </p:cNvSpPr>
          <p:nvPr>
            <p:ph type="dt" sz="half" idx="10"/>
          </p:nvPr>
        </p:nvSpPr>
        <p:spPr/>
        <p:txBody>
          <a:bodyPr/>
          <a:lstStyle/>
          <a:p>
            <a:pPr>
              <a:defRPr/>
            </a:pPr>
            <a:endParaRPr lang="tr-TR" smtClean="0"/>
          </a:p>
          <a:p>
            <a:pPr>
              <a:defRPr/>
            </a:pPr>
            <a:r>
              <a:rPr lang="tr-TR" smtClean="0"/>
              <a:t>www.tse.org.tr</a:t>
            </a:r>
            <a:endParaRPr lang="tr-TR"/>
          </a:p>
        </p:txBody>
      </p:sp>
      <p:sp>
        <p:nvSpPr>
          <p:cNvPr id="5" name="Slayt Numarası Yer Tutucusu 4"/>
          <p:cNvSpPr>
            <a:spLocks noGrp="1"/>
          </p:cNvSpPr>
          <p:nvPr>
            <p:ph type="sldNum" sz="quarter" idx="11"/>
          </p:nvPr>
        </p:nvSpPr>
        <p:spPr/>
        <p:txBody>
          <a:bodyPr/>
          <a:lstStyle/>
          <a:p>
            <a:pPr>
              <a:defRPr/>
            </a:pPr>
            <a:fld id="{E4956B44-24E2-44A3-AD7C-51E7F9E99F00}" type="slidenum">
              <a:rPr lang="tr-TR" altLang="tr-TR" smtClean="0"/>
              <a:pPr>
                <a:defRPr/>
              </a:pPr>
              <a:t>8</a:t>
            </a:fld>
            <a:endParaRPr lang="tr-TR" altLang="tr-TR"/>
          </a:p>
        </p:txBody>
      </p:sp>
    </p:spTree>
    <p:extLst>
      <p:ext uri="{BB962C8B-B14F-4D97-AF65-F5344CB8AC3E}">
        <p14:creationId xmlns:p14="http://schemas.microsoft.com/office/powerpoint/2010/main" val="2050472830"/>
      </p:ext>
    </p:extLst>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err="1" smtClean="0"/>
              <a:t>Accreditation</a:t>
            </a:r>
            <a:r>
              <a:rPr lang="tr-TR" dirty="0" smtClean="0"/>
              <a:t> of TSE </a:t>
            </a:r>
            <a:endParaRPr lang="tr-TR" dirty="0"/>
          </a:p>
        </p:txBody>
      </p:sp>
      <p:sp>
        <p:nvSpPr>
          <p:cNvPr id="3" name="İçerik Yer Tutucusu 2"/>
          <p:cNvSpPr>
            <a:spLocks noGrp="1"/>
          </p:cNvSpPr>
          <p:nvPr>
            <p:ph idx="1"/>
          </p:nvPr>
        </p:nvSpPr>
        <p:spPr>
          <a:xfrm>
            <a:off x="-454" y="1268760"/>
            <a:ext cx="8892934" cy="4825082"/>
          </a:xfrm>
        </p:spPr>
        <p:txBody>
          <a:bodyPr/>
          <a:lstStyle/>
          <a:p>
            <a:pPr algn="just" eaLnBrk="1" hangingPunct="1"/>
            <a:r>
              <a:rPr lang="en-GB" altLang="tr-TR" sz="2400" dirty="0"/>
              <a:t>TSE Product Certification Centre, TSE Personnel and System Certification Centre, TSE Testing Laboratories Centre and TSE Calibration Centre are accredited by the Turkish Accreditation </a:t>
            </a:r>
            <a:r>
              <a:rPr lang="tr-TR" altLang="tr-TR" sz="2400" dirty="0" smtClean="0"/>
              <a:t>Body </a:t>
            </a:r>
            <a:r>
              <a:rPr lang="en-GB" altLang="tr-TR" sz="2400" dirty="0" smtClean="0"/>
              <a:t>(TÜRKAK</a:t>
            </a:r>
            <a:r>
              <a:rPr lang="en-GB" altLang="tr-TR" sz="2400" dirty="0"/>
              <a:t>) which is full member European Accreditation (EA). </a:t>
            </a:r>
            <a:endParaRPr lang="tr-TR" altLang="tr-TR" sz="2400" dirty="0" smtClean="0"/>
          </a:p>
          <a:p>
            <a:pPr algn="just" eaLnBrk="1" hangingPunct="1"/>
            <a:r>
              <a:rPr lang="en-GB" altLang="tr-TR" sz="2400" dirty="0" smtClean="0"/>
              <a:t> </a:t>
            </a:r>
            <a:endParaRPr lang="en-GB" altLang="tr-TR" sz="2400" dirty="0"/>
          </a:p>
          <a:p>
            <a:pPr algn="just" eaLnBrk="1" hangingPunct="1"/>
            <a:r>
              <a:rPr lang="tr-TR" altLang="tr-TR" sz="2400" dirty="0" err="1" smtClean="0"/>
              <a:t>TSE’s</a:t>
            </a:r>
            <a:r>
              <a:rPr lang="tr-TR" altLang="tr-TR" sz="2400" dirty="0" smtClean="0"/>
              <a:t> </a:t>
            </a:r>
            <a:r>
              <a:rPr lang="tr-TR" altLang="tr-TR" sz="2400" dirty="0"/>
              <a:t>p</a:t>
            </a:r>
            <a:r>
              <a:rPr lang="en-GB" altLang="tr-TR" sz="2400" dirty="0" err="1"/>
              <a:t>ersonnel</a:t>
            </a:r>
            <a:r>
              <a:rPr lang="en-GB" altLang="tr-TR" sz="2400" dirty="0"/>
              <a:t> </a:t>
            </a:r>
            <a:r>
              <a:rPr lang="tr-TR" altLang="tr-TR" sz="2400" dirty="0"/>
              <a:t>c</a:t>
            </a:r>
            <a:r>
              <a:rPr lang="en-GB" altLang="tr-TR" sz="2400" dirty="0" err="1"/>
              <a:t>ertification</a:t>
            </a:r>
            <a:r>
              <a:rPr lang="en-GB" altLang="tr-TR" sz="2400" dirty="0"/>
              <a:t> activities are recognized by the European Organization for Quality (EOQ).</a:t>
            </a:r>
          </a:p>
          <a:p>
            <a:endParaRPr lang="tr-TR" altLang="tr-TR" sz="2400" dirty="0" smtClean="0">
              <a:solidFill>
                <a:srgbClr val="000000"/>
              </a:solidFill>
            </a:endParaRPr>
          </a:p>
          <a:p>
            <a:r>
              <a:rPr lang="en-GB" altLang="tr-TR" sz="2400" dirty="0" smtClean="0">
                <a:solidFill>
                  <a:srgbClr val="000000"/>
                </a:solidFill>
              </a:rPr>
              <a:t>TÜRKAK</a:t>
            </a:r>
            <a:r>
              <a:rPr lang="tr-TR" altLang="tr-TR" sz="2400" dirty="0" smtClean="0">
                <a:solidFill>
                  <a:srgbClr val="000000"/>
                </a:solidFill>
              </a:rPr>
              <a:t> </a:t>
            </a:r>
            <a:r>
              <a:rPr lang="tr-TR" altLang="tr-TR" sz="2400" dirty="0" err="1" smtClean="0">
                <a:solidFill>
                  <a:srgbClr val="000000"/>
                </a:solidFill>
              </a:rPr>
              <a:t>conducts</a:t>
            </a:r>
            <a:r>
              <a:rPr lang="tr-TR" altLang="tr-TR" sz="2400" dirty="0" smtClean="0">
                <a:solidFill>
                  <a:srgbClr val="000000"/>
                </a:solidFill>
              </a:rPr>
              <a:t> </a:t>
            </a:r>
            <a:r>
              <a:rPr lang="tr-TR" altLang="tr-TR" sz="2400" dirty="0" err="1" smtClean="0">
                <a:solidFill>
                  <a:srgbClr val="000000"/>
                </a:solidFill>
              </a:rPr>
              <a:t>accreditation</a:t>
            </a:r>
            <a:r>
              <a:rPr lang="tr-TR" altLang="tr-TR" sz="2400" dirty="0" smtClean="0">
                <a:solidFill>
                  <a:srgbClr val="000000"/>
                </a:solidFill>
              </a:rPr>
              <a:t> </a:t>
            </a:r>
            <a:r>
              <a:rPr lang="tr-TR" altLang="tr-TR" sz="2400" dirty="0" err="1" smtClean="0">
                <a:solidFill>
                  <a:srgbClr val="000000"/>
                </a:solidFill>
              </a:rPr>
              <a:t>process</a:t>
            </a:r>
            <a:r>
              <a:rPr lang="tr-TR" altLang="tr-TR" sz="2400" dirty="0" smtClean="0">
                <a:solidFill>
                  <a:srgbClr val="000000"/>
                </a:solidFill>
              </a:rPr>
              <a:t> </a:t>
            </a:r>
            <a:r>
              <a:rPr lang="tr-TR" altLang="tr-TR" sz="2400" dirty="0" err="1" smtClean="0">
                <a:solidFill>
                  <a:srgbClr val="000000"/>
                </a:solidFill>
              </a:rPr>
              <a:t>by</a:t>
            </a:r>
            <a:r>
              <a:rPr lang="tr-TR" altLang="tr-TR" sz="2400" dirty="0" smtClean="0">
                <a:solidFill>
                  <a:srgbClr val="000000"/>
                </a:solidFill>
              </a:rPr>
              <a:t> «</a:t>
            </a:r>
            <a:r>
              <a:rPr lang="tr-TR" altLang="tr-TR" sz="2400" dirty="0" err="1" smtClean="0">
                <a:solidFill>
                  <a:srgbClr val="000000"/>
                </a:solidFill>
              </a:rPr>
              <a:t>conformity</a:t>
            </a:r>
            <a:r>
              <a:rPr lang="tr-TR" altLang="tr-TR" sz="2400" dirty="0" smtClean="0">
                <a:solidFill>
                  <a:srgbClr val="000000"/>
                </a:solidFill>
              </a:rPr>
              <a:t> </a:t>
            </a:r>
            <a:r>
              <a:rPr lang="tr-TR" altLang="tr-TR" sz="2400" dirty="0" err="1" smtClean="0">
                <a:solidFill>
                  <a:srgbClr val="000000"/>
                </a:solidFill>
              </a:rPr>
              <a:t>assesment</a:t>
            </a:r>
            <a:r>
              <a:rPr lang="tr-TR" altLang="tr-TR" sz="2400" dirty="0" smtClean="0">
                <a:solidFill>
                  <a:srgbClr val="000000"/>
                </a:solidFill>
              </a:rPr>
              <a:t>» </a:t>
            </a:r>
            <a:r>
              <a:rPr lang="tr-TR" altLang="tr-TR" sz="2400" dirty="0" err="1" smtClean="0">
                <a:solidFill>
                  <a:srgbClr val="000000"/>
                </a:solidFill>
              </a:rPr>
              <a:t>standards</a:t>
            </a:r>
            <a:endParaRPr lang="tr-TR" sz="2400" dirty="0"/>
          </a:p>
        </p:txBody>
      </p:sp>
      <p:sp>
        <p:nvSpPr>
          <p:cNvPr id="4" name="Veri Yer Tutucusu 3"/>
          <p:cNvSpPr>
            <a:spLocks noGrp="1"/>
          </p:cNvSpPr>
          <p:nvPr>
            <p:ph type="dt" sz="half" idx="10"/>
          </p:nvPr>
        </p:nvSpPr>
        <p:spPr/>
        <p:txBody>
          <a:bodyPr/>
          <a:lstStyle/>
          <a:p>
            <a:pPr>
              <a:defRPr/>
            </a:pPr>
            <a:endParaRPr lang="tr-TR" smtClean="0"/>
          </a:p>
          <a:p>
            <a:pPr>
              <a:defRPr/>
            </a:pPr>
            <a:r>
              <a:rPr lang="tr-TR" smtClean="0"/>
              <a:t>www.tse.org.tr</a:t>
            </a:r>
            <a:endParaRPr lang="tr-TR"/>
          </a:p>
        </p:txBody>
      </p:sp>
      <p:sp>
        <p:nvSpPr>
          <p:cNvPr id="5" name="Slayt Numarası Yer Tutucusu 4"/>
          <p:cNvSpPr>
            <a:spLocks noGrp="1"/>
          </p:cNvSpPr>
          <p:nvPr>
            <p:ph type="sldNum" sz="quarter" idx="11"/>
          </p:nvPr>
        </p:nvSpPr>
        <p:spPr/>
        <p:txBody>
          <a:bodyPr/>
          <a:lstStyle/>
          <a:p>
            <a:pPr>
              <a:defRPr/>
            </a:pPr>
            <a:fld id="{E4956B44-24E2-44A3-AD7C-51E7F9E99F00}" type="slidenum">
              <a:rPr lang="tr-TR" altLang="tr-TR" smtClean="0"/>
              <a:pPr>
                <a:defRPr/>
              </a:pPr>
              <a:t>9</a:t>
            </a:fld>
            <a:endParaRPr lang="tr-TR" altLang="tr-TR"/>
          </a:p>
        </p:txBody>
      </p:sp>
    </p:spTree>
    <p:extLst>
      <p:ext uri="{BB962C8B-B14F-4D97-AF65-F5344CB8AC3E}">
        <p14:creationId xmlns:p14="http://schemas.microsoft.com/office/powerpoint/2010/main" val="3110820052"/>
      </p:ext>
    </p:extLst>
  </p:cSld>
  <p:clrMapOvr>
    <a:masterClrMapping/>
  </p:clrMapOvr>
  <p:transition spd="med"/>
</p:sld>
</file>

<file path=ppt/theme/theme1.xml><?xml version="1.0" encoding="utf-8"?>
<a:theme xmlns:a="http://schemas.openxmlformats.org/drawingml/2006/main" name="Level">
  <a:themeElements>
    <a:clrScheme name="Level 8">
      <a:dk1>
        <a:srgbClr val="000000"/>
      </a:dk1>
      <a:lt1>
        <a:srgbClr val="FFFFFF"/>
      </a:lt1>
      <a:dk2>
        <a:srgbClr val="999900"/>
      </a:dk2>
      <a:lt2>
        <a:srgbClr val="666600"/>
      </a:lt2>
      <a:accent1>
        <a:srgbClr val="99CC00"/>
      </a:accent1>
      <a:accent2>
        <a:srgbClr val="CCCC66"/>
      </a:accent2>
      <a:accent3>
        <a:srgbClr val="FFFFFF"/>
      </a:accent3>
      <a:accent4>
        <a:srgbClr val="000000"/>
      </a:accent4>
      <a:accent5>
        <a:srgbClr val="CAE2AA"/>
      </a:accent5>
      <a:accent6>
        <a:srgbClr val="B9B95C"/>
      </a:accent6>
      <a:hlink>
        <a:srgbClr val="FFCC00"/>
      </a:hlink>
      <a:folHlink>
        <a:srgbClr val="CC9900"/>
      </a:folHlink>
    </a:clrScheme>
    <a:fontScheme name="Level">
      <a:majorFont>
        <a:latin typeface="Verdana"/>
        <a:ea typeface=""/>
        <a:cs typeface=""/>
      </a:majorFont>
      <a:minorFont>
        <a:latin typeface="Arial"/>
        <a:ea typeface=""/>
        <a:cs typeface=""/>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tr-TR" sz="2800" b="1" i="0" u="sng"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tr-TR" sz="2800" b="1" i="0" u="sng" strike="noStrike" cap="none" normalizeH="0" baseline="0" smtClean="0">
            <a:ln>
              <a:noFill/>
            </a:ln>
            <a:solidFill>
              <a:schemeClr val="tx1"/>
            </a:solidFill>
            <a:effectLst/>
            <a:latin typeface="Arial" charset="0"/>
          </a:defRPr>
        </a:defPPr>
      </a:lstStyle>
    </a:lnDef>
  </a:objectDefaults>
  <a:extraClrSchemeLst>
    <a:extraClrScheme>
      <a:clrScheme name="Level 1">
        <a:dk1>
          <a:srgbClr val="006699"/>
        </a:dk1>
        <a:lt1>
          <a:srgbClr val="FFFFFF"/>
        </a:lt1>
        <a:dk2>
          <a:srgbClr val="000000"/>
        </a:dk2>
        <a:lt2>
          <a:srgbClr val="99FF99"/>
        </a:lt2>
        <a:accent1>
          <a:srgbClr val="00CC99"/>
        </a:accent1>
        <a:accent2>
          <a:srgbClr val="009999"/>
        </a:accent2>
        <a:accent3>
          <a:srgbClr val="AAAAAA"/>
        </a:accent3>
        <a:accent4>
          <a:srgbClr val="DADADA"/>
        </a:accent4>
        <a:accent5>
          <a:srgbClr val="AAE2CA"/>
        </a:accent5>
        <a:accent6>
          <a:srgbClr val="008A8A"/>
        </a:accent6>
        <a:hlink>
          <a:srgbClr val="0066FF"/>
        </a:hlink>
        <a:folHlink>
          <a:srgbClr val="989CBA"/>
        </a:folHlink>
      </a:clrScheme>
      <a:clrMap bg1="dk2" tx1="lt1" bg2="dk1" tx2="lt2" accent1="accent1" accent2="accent2" accent3="accent3" accent4="accent4" accent5="accent5" accent6="accent6" hlink="hlink" folHlink="folHlink"/>
    </a:extraClrScheme>
    <a:extraClrScheme>
      <a:clrScheme name="Level 2">
        <a:dk1>
          <a:srgbClr val="808000"/>
        </a:dk1>
        <a:lt1>
          <a:srgbClr val="FFFFFF"/>
        </a:lt1>
        <a:dk2>
          <a:srgbClr val="5C271E"/>
        </a:dk2>
        <a:lt2>
          <a:srgbClr val="FFDD89"/>
        </a:lt2>
        <a:accent1>
          <a:srgbClr val="CC6600"/>
        </a:accent1>
        <a:accent2>
          <a:srgbClr val="CC9900"/>
        </a:accent2>
        <a:accent3>
          <a:srgbClr val="B5ACAB"/>
        </a:accent3>
        <a:accent4>
          <a:srgbClr val="DADADA"/>
        </a:accent4>
        <a:accent5>
          <a:srgbClr val="E2B8AA"/>
        </a:accent5>
        <a:accent6>
          <a:srgbClr val="B98A00"/>
        </a:accent6>
        <a:hlink>
          <a:srgbClr val="669900"/>
        </a:hlink>
        <a:folHlink>
          <a:srgbClr val="A3A274"/>
        </a:folHlink>
      </a:clrScheme>
      <a:clrMap bg1="dk2" tx1="lt1" bg2="dk1" tx2="lt2" accent1="accent1" accent2="accent2" accent3="accent3" accent4="accent4" accent5="accent5" accent6="accent6" hlink="hlink" folHlink="folHlink"/>
    </a:extraClrScheme>
    <a:extraClrScheme>
      <a:clrScheme name="Level 3">
        <a:dk1>
          <a:srgbClr val="763B00"/>
        </a:dk1>
        <a:lt1>
          <a:srgbClr val="FFFFFF"/>
        </a:lt1>
        <a:dk2>
          <a:srgbClr val="330000"/>
        </a:dk2>
        <a:lt2>
          <a:srgbClr val="CC9900"/>
        </a:lt2>
        <a:accent1>
          <a:srgbClr val="FFCC00"/>
        </a:accent1>
        <a:accent2>
          <a:srgbClr val="CC3300"/>
        </a:accent2>
        <a:accent3>
          <a:srgbClr val="ADAAAA"/>
        </a:accent3>
        <a:accent4>
          <a:srgbClr val="DADADA"/>
        </a:accent4>
        <a:accent5>
          <a:srgbClr val="FFE2AA"/>
        </a:accent5>
        <a:accent6>
          <a:srgbClr val="B92D00"/>
        </a:accent6>
        <a:hlink>
          <a:srgbClr val="666699"/>
        </a:hlink>
        <a:folHlink>
          <a:srgbClr val="999966"/>
        </a:folHlink>
      </a:clrScheme>
      <a:clrMap bg1="dk2" tx1="lt1" bg2="dk1" tx2="lt2" accent1="accent1" accent2="accent2" accent3="accent3" accent4="accent4" accent5="accent5" accent6="accent6" hlink="hlink" folHlink="folHlink"/>
    </a:extraClrScheme>
    <a:extraClrScheme>
      <a:clrScheme name="Level 4">
        <a:dk1>
          <a:srgbClr val="6D3696"/>
        </a:dk1>
        <a:lt1>
          <a:srgbClr val="FFFFFF"/>
        </a:lt1>
        <a:dk2>
          <a:srgbClr val="51255D"/>
        </a:dk2>
        <a:lt2>
          <a:srgbClr val="FFFFCC"/>
        </a:lt2>
        <a:accent1>
          <a:srgbClr val="666699"/>
        </a:accent1>
        <a:accent2>
          <a:srgbClr val="800080"/>
        </a:accent2>
        <a:accent3>
          <a:srgbClr val="B3ACB6"/>
        </a:accent3>
        <a:accent4>
          <a:srgbClr val="DADADA"/>
        </a:accent4>
        <a:accent5>
          <a:srgbClr val="B8B8CA"/>
        </a:accent5>
        <a:accent6>
          <a:srgbClr val="730073"/>
        </a:accent6>
        <a:hlink>
          <a:srgbClr val="CCCC00"/>
        </a:hlink>
        <a:folHlink>
          <a:srgbClr val="A3A274"/>
        </a:folHlink>
      </a:clrScheme>
      <a:clrMap bg1="dk2" tx1="lt1" bg2="dk1" tx2="lt2" accent1="accent1" accent2="accent2" accent3="accent3" accent4="accent4" accent5="accent5" accent6="accent6" hlink="hlink" folHlink="folHlink"/>
    </a:extraClrScheme>
    <a:extraClrScheme>
      <a:clrScheme name="Level 5">
        <a:dk1>
          <a:srgbClr val="CC6600"/>
        </a:dk1>
        <a:lt1>
          <a:srgbClr val="FFFFFF"/>
        </a:lt1>
        <a:dk2>
          <a:srgbClr val="4A553B"/>
        </a:dk2>
        <a:lt2>
          <a:srgbClr val="FFBF1F"/>
        </a:lt2>
        <a:accent1>
          <a:srgbClr val="FFCC00"/>
        </a:accent1>
        <a:accent2>
          <a:srgbClr val="CC9900"/>
        </a:accent2>
        <a:accent3>
          <a:srgbClr val="B1B4AF"/>
        </a:accent3>
        <a:accent4>
          <a:srgbClr val="DADADA"/>
        </a:accent4>
        <a:accent5>
          <a:srgbClr val="FFE2AA"/>
        </a:accent5>
        <a:accent6>
          <a:srgbClr val="B98A00"/>
        </a:accent6>
        <a:hlink>
          <a:srgbClr val="669900"/>
        </a:hlink>
        <a:folHlink>
          <a:srgbClr val="A3A274"/>
        </a:folHlink>
      </a:clrScheme>
      <a:clrMap bg1="dk2" tx1="lt1" bg2="dk1" tx2="lt2" accent1="accent1" accent2="accent2" accent3="accent3" accent4="accent4" accent5="accent5" accent6="accent6" hlink="hlink" folHlink="folHlink"/>
    </a:extraClrScheme>
    <a:extraClrScheme>
      <a:clrScheme name="Level 6">
        <a:dk1>
          <a:srgbClr val="000000"/>
        </a:dk1>
        <a:lt1>
          <a:srgbClr val="FFFFFF"/>
        </a:lt1>
        <a:dk2>
          <a:srgbClr val="666699"/>
        </a:dk2>
        <a:lt2>
          <a:srgbClr val="FFCC00"/>
        </a:lt2>
        <a:accent1>
          <a:srgbClr val="FF9900"/>
        </a:accent1>
        <a:accent2>
          <a:srgbClr val="FF0000"/>
        </a:accent2>
        <a:accent3>
          <a:srgbClr val="FFFFFF"/>
        </a:accent3>
        <a:accent4>
          <a:srgbClr val="000000"/>
        </a:accent4>
        <a:accent5>
          <a:srgbClr val="FFCAAA"/>
        </a:accent5>
        <a:accent6>
          <a:srgbClr val="E70000"/>
        </a:accent6>
        <a:hlink>
          <a:srgbClr val="666699"/>
        </a:hlink>
        <a:folHlink>
          <a:srgbClr val="999966"/>
        </a:folHlink>
      </a:clrScheme>
      <a:clrMap bg1="lt1" tx1="dk1" bg2="lt2" tx2="dk2" accent1="accent1" accent2="accent2" accent3="accent3" accent4="accent4" accent5="accent5" accent6="accent6" hlink="hlink" folHlink="folHlink"/>
    </a:extraClrScheme>
    <a:extraClrScheme>
      <a:clrScheme name="Level 7">
        <a:dk1>
          <a:srgbClr val="000000"/>
        </a:dk1>
        <a:lt1>
          <a:srgbClr val="FFFFFF"/>
        </a:lt1>
        <a:dk2>
          <a:srgbClr val="CC3300"/>
        </a:dk2>
        <a:lt2>
          <a:srgbClr val="663300"/>
        </a:lt2>
        <a:accent1>
          <a:srgbClr val="FFCC00"/>
        </a:accent1>
        <a:accent2>
          <a:srgbClr val="CC6600"/>
        </a:accent2>
        <a:accent3>
          <a:srgbClr val="FFFFFF"/>
        </a:accent3>
        <a:accent4>
          <a:srgbClr val="000000"/>
        </a:accent4>
        <a:accent5>
          <a:srgbClr val="FFE2AA"/>
        </a:accent5>
        <a:accent6>
          <a:srgbClr val="B95C00"/>
        </a:accent6>
        <a:hlink>
          <a:srgbClr val="CC9900"/>
        </a:hlink>
        <a:folHlink>
          <a:srgbClr val="996633"/>
        </a:folHlink>
      </a:clrScheme>
      <a:clrMap bg1="lt1" tx1="dk1" bg2="lt2" tx2="dk2" accent1="accent1" accent2="accent2" accent3="accent3" accent4="accent4" accent5="accent5" accent6="accent6" hlink="hlink" folHlink="folHlink"/>
    </a:extraClrScheme>
    <a:extraClrScheme>
      <a:clrScheme name="Level 8">
        <a:dk1>
          <a:srgbClr val="000000"/>
        </a:dk1>
        <a:lt1>
          <a:srgbClr val="FFFFFF"/>
        </a:lt1>
        <a:dk2>
          <a:srgbClr val="999900"/>
        </a:dk2>
        <a:lt2>
          <a:srgbClr val="666600"/>
        </a:lt2>
        <a:accent1>
          <a:srgbClr val="99CC00"/>
        </a:accent1>
        <a:accent2>
          <a:srgbClr val="CCCC66"/>
        </a:accent2>
        <a:accent3>
          <a:srgbClr val="FFFFFF"/>
        </a:accent3>
        <a:accent4>
          <a:srgbClr val="000000"/>
        </a:accent4>
        <a:accent5>
          <a:srgbClr val="CAE2AA"/>
        </a:accent5>
        <a:accent6>
          <a:srgbClr val="B9B95C"/>
        </a:accent6>
        <a:hlink>
          <a:srgbClr val="FFCC00"/>
        </a:hlink>
        <a:folHlink>
          <a:srgbClr val="CC99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Level">
  <a:themeElements>
    <a:clrScheme name="Level 8">
      <a:dk1>
        <a:srgbClr val="000000"/>
      </a:dk1>
      <a:lt1>
        <a:srgbClr val="FFFFFF"/>
      </a:lt1>
      <a:dk2>
        <a:srgbClr val="999900"/>
      </a:dk2>
      <a:lt2>
        <a:srgbClr val="666600"/>
      </a:lt2>
      <a:accent1>
        <a:srgbClr val="99CC00"/>
      </a:accent1>
      <a:accent2>
        <a:srgbClr val="CCCC66"/>
      </a:accent2>
      <a:accent3>
        <a:srgbClr val="FFFFFF"/>
      </a:accent3>
      <a:accent4>
        <a:srgbClr val="000000"/>
      </a:accent4>
      <a:accent5>
        <a:srgbClr val="CAE2AA"/>
      </a:accent5>
      <a:accent6>
        <a:srgbClr val="B9B95C"/>
      </a:accent6>
      <a:hlink>
        <a:srgbClr val="FFCC00"/>
      </a:hlink>
      <a:folHlink>
        <a:srgbClr val="CC9900"/>
      </a:folHlink>
    </a:clrScheme>
    <a:fontScheme name="Level">
      <a:majorFont>
        <a:latin typeface="Verdana"/>
        <a:ea typeface=""/>
        <a:cs typeface=""/>
      </a:majorFont>
      <a:minorFont>
        <a:latin typeface="Arial"/>
        <a:ea typeface=""/>
        <a:cs typeface=""/>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tr-TR" sz="2800" b="1" i="0" u="sng"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tr-TR" sz="2800" b="1" i="0" u="sng" strike="noStrike" cap="none" normalizeH="0" baseline="0" smtClean="0">
            <a:ln>
              <a:noFill/>
            </a:ln>
            <a:solidFill>
              <a:schemeClr val="tx1"/>
            </a:solidFill>
            <a:effectLst/>
            <a:latin typeface="Arial" charset="0"/>
          </a:defRPr>
        </a:defPPr>
      </a:lstStyle>
    </a:lnDef>
  </a:objectDefaults>
  <a:extraClrSchemeLst>
    <a:extraClrScheme>
      <a:clrScheme name="Level 1">
        <a:dk1>
          <a:srgbClr val="006699"/>
        </a:dk1>
        <a:lt1>
          <a:srgbClr val="FFFFFF"/>
        </a:lt1>
        <a:dk2>
          <a:srgbClr val="000000"/>
        </a:dk2>
        <a:lt2>
          <a:srgbClr val="99FF99"/>
        </a:lt2>
        <a:accent1>
          <a:srgbClr val="00CC99"/>
        </a:accent1>
        <a:accent2>
          <a:srgbClr val="009999"/>
        </a:accent2>
        <a:accent3>
          <a:srgbClr val="AAAAAA"/>
        </a:accent3>
        <a:accent4>
          <a:srgbClr val="DADADA"/>
        </a:accent4>
        <a:accent5>
          <a:srgbClr val="AAE2CA"/>
        </a:accent5>
        <a:accent6>
          <a:srgbClr val="008A8A"/>
        </a:accent6>
        <a:hlink>
          <a:srgbClr val="0066FF"/>
        </a:hlink>
        <a:folHlink>
          <a:srgbClr val="989CBA"/>
        </a:folHlink>
      </a:clrScheme>
      <a:clrMap bg1="dk2" tx1="lt1" bg2="dk1" tx2="lt2" accent1="accent1" accent2="accent2" accent3="accent3" accent4="accent4" accent5="accent5" accent6="accent6" hlink="hlink" folHlink="folHlink"/>
    </a:extraClrScheme>
    <a:extraClrScheme>
      <a:clrScheme name="Level 2">
        <a:dk1>
          <a:srgbClr val="808000"/>
        </a:dk1>
        <a:lt1>
          <a:srgbClr val="FFFFFF"/>
        </a:lt1>
        <a:dk2>
          <a:srgbClr val="5C271E"/>
        </a:dk2>
        <a:lt2>
          <a:srgbClr val="FFDD89"/>
        </a:lt2>
        <a:accent1>
          <a:srgbClr val="CC6600"/>
        </a:accent1>
        <a:accent2>
          <a:srgbClr val="CC9900"/>
        </a:accent2>
        <a:accent3>
          <a:srgbClr val="B5ACAB"/>
        </a:accent3>
        <a:accent4>
          <a:srgbClr val="DADADA"/>
        </a:accent4>
        <a:accent5>
          <a:srgbClr val="E2B8AA"/>
        </a:accent5>
        <a:accent6>
          <a:srgbClr val="B98A00"/>
        </a:accent6>
        <a:hlink>
          <a:srgbClr val="669900"/>
        </a:hlink>
        <a:folHlink>
          <a:srgbClr val="A3A274"/>
        </a:folHlink>
      </a:clrScheme>
      <a:clrMap bg1="dk2" tx1="lt1" bg2="dk1" tx2="lt2" accent1="accent1" accent2="accent2" accent3="accent3" accent4="accent4" accent5="accent5" accent6="accent6" hlink="hlink" folHlink="folHlink"/>
    </a:extraClrScheme>
    <a:extraClrScheme>
      <a:clrScheme name="Level 3">
        <a:dk1>
          <a:srgbClr val="763B00"/>
        </a:dk1>
        <a:lt1>
          <a:srgbClr val="FFFFFF"/>
        </a:lt1>
        <a:dk2>
          <a:srgbClr val="330000"/>
        </a:dk2>
        <a:lt2>
          <a:srgbClr val="CC9900"/>
        </a:lt2>
        <a:accent1>
          <a:srgbClr val="FFCC00"/>
        </a:accent1>
        <a:accent2>
          <a:srgbClr val="CC3300"/>
        </a:accent2>
        <a:accent3>
          <a:srgbClr val="ADAAAA"/>
        </a:accent3>
        <a:accent4>
          <a:srgbClr val="DADADA"/>
        </a:accent4>
        <a:accent5>
          <a:srgbClr val="FFE2AA"/>
        </a:accent5>
        <a:accent6>
          <a:srgbClr val="B92D00"/>
        </a:accent6>
        <a:hlink>
          <a:srgbClr val="666699"/>
        </a:hlink>
        <a:folHlink>
          <a:srgbClr val="999966"/>
        </a:folHlink>
      </a:clrScheme>
      <a:clrMap bg1="dk2" tx1="lt1" bg2="dk1" tx2="lt2" accent1="accent1" accent2="accent2" accent3="accent3" accent4="accent4" accent5="accent5" accent6="accent6" hlink="hlink" folHlink="folHlink"/>
    </a:extraClrScheme>
    <a:extraClrScheme>
      <a:clrScheme name="Level 4">
        <a:dk1>
          <a:srgbClr val="6D3696"/>
        </a:dk1>
        <a:lt1>
          <a:srgbClr val="FFFFFF"/>
        </a:lt1>
        <a:dk2>
          <a:srgbClr val="51255D"/>
        </a:dk2>
        <a:lt2>
          <a:srgbClr val="FFFFCC"/>
        </a:lt2>
        <a:accent1>
          <a:srgbClr val="666699"/>
        </a:accent1>
        <a:accent2>
          <a:srgbClr val="800080"/>
        </a:accent2>
        <a:accent3>
          <a:srgbClr val="B3ACB6"/>
        </a:accent3>
        <a:accent4>
          <a:srgbClr val="DADADA"/>
        </a:accent4>
        <a:accent5>
          <a:srgbClr val="B8B8CA"/>
        </a:accent5>
        <a:accent6>
          <a:srgbClr val="730073"/>
        </a:accent6>
        <a:hlink>
          <a:srgbClr val="CCCC00"/>
        </a:hlink>
        <a:folHlink>
          <a:srgbClr val="A3A274"/>
        </a:folHlink>
      </a:clrScheme>
      <a:clrMap bg1="dk2" tx1="lt1" bg2="dk1" tx2="lt2" accent1="accent1" accent2="accent2" accent3="accent3" accent4="accent4" accent5="accent5" accent6="accent6" hlink="hlink" folHlink="folHlink"/>
    </a:extraClrScheme>
    <a:extraClrScheme>
      <a:clrScheme name="Level 5">
        <a:dk1>
          <a:srgbClr val="CC6600"/>
        </a:dk1>
        <a:lt1>
          <a:srgbClr val="FFFFFF"/>
        </a:lt1>
        <a:dk2>
          <a:srgbClr val="4A553B"/>
        </a:dk2>
        <a:lt2>
          <a:srgbClr val="FFBF1F"/>
        </a:lt2>
        <a:accent1>
          <a:srgbClr val="FFCC00"/>
        </a:accent1>
        <a:accent2>
          <a:srgbClr val="CC9900"/>
        </a:accent2>
        <a:accent3>
          <a:srgbClr val="B1B4AF"/>
        </a:accent3>
        <a:accent4>
          <a:srgbClr val="DADADA"/>
        </a:accent4>
        <a:accent5>
          <a:srgbClr val="FFE2AA"/>
        </a:accent5>
        <a:accent6>
          <a:srgbClr val="B98A00"/>
        </a:accent6>
        <a:hlink>
          <a:srgbClr val="669900"/>
        </a:hlink>
        <a:folHlink>
          <a:srgbClr val="A3A274"/>
        </a:folHlink>
      </a:clrScheme>
      <a:clrMap bg1="dk2" tx1="lt1" bg2="dk1" tx2="lt2" accent1="accent1" accent2="accent2" accent3="accent3" accent4="accent4" accent5="accent5" accent6="accent6" hlink="hlink" folHlink="folHlink"/>
    </a:extraClrScheme>
    <a:extraClrScheme>
      <a:clrScheme name="Level 6">
        <a:dk1>
          <a:srgbClr val="000000"/>
        </a:dk1>
        <a:lt1>
          <a:srgbClr val="FFFFFF"/>
        </a:lt1>
        <a:dk2>
          <a:srgbClr val="666699"/>
        </a:dk2>
        <a:lt2>
          <a:srgbClr val="FFCC00"/>
        </a:lt2>
        <a:accent1>
          <a:srgbClr val="FF9900"/>
        </a:accent1>
        <a:accent2>
          <a:srgbClr val="FF0000"/>
        </a:accent2>
        <a:accent3>
          <a:srgbClr val="FFFFFF"/>
        </a:accent3>
        <a:accent4>
          <a:srgbClr val="000000"/>
        </a:accent4>
        <a:accent5>
          <a:srgbClr val="FFCAAA"/>
        </a:accent5>
        <a:accent6>
          <a:srgbClr val="E70000"/>
        </a:accent6>
        <a:hlink>
          <a:srgbClr val="666699"/>
        </a:hlink>
        <a:folHlink>
          <a:srgbClr val="999966"/>
        </a:folHlink>
      </a:clrScheme>
      <a:clrMap bg1="lt1" tx1="dk1" bg2="lt2" tx2="dk2" accent1="accent1" accent2="accent2" accent3="accent3" accent4="accent4" accent5="accent5" accent6="accent6" hlink="hlink" folHlink="folHlink"/>
    </a:extraClrScheme>
    <a:extraClrScheme>
      <a:clrScheme name="Level 7">
        <a:dk1>
          <a:srgbClr val="000000"/>
        </a:dk1>
        <a:lt1>
          <a:srgbClr val="FFFFFF"/>
        </a:lt1>
        <a:dk2>
          <a:srgbClr val="CC3300"/>
        </a:dk2>
        <a:lt2>
          <a:srgbClr val="663300"/>
        </a:lt2>
        <a:accent1>
          <a:srgbClr val="FFCC00"/>
        </a:accent1>
        <a:accent2>
          <a:srgbClr val="CC6600"/>
        </a:accent2>
        <a:accent3>
          <a:srgbClr val="FFFFFF"/>
        </a:accent3>
        <a:accent4>
          <a:srgbClr val="000000"/>
        </a:accent4>
        <a:accent5>
          <a:srgbClr val="FFE2AA"/>
        </a:accent5>
        <a:accent6>
          <a:srgbClr val="B95C00"/>
        </a:accent6>
        <a:hlink>
          <a:srgbClr val="CC9900"/>
        </a:hlink>
        <a:folHlink>
          <a:srgbClr val="996633"/>
        </a:folHlink>
      </a:clrScheme>
      <a:clrMap bg1="lt1" tx1="dk1" bg2="lt2" tx2="dk2" accent1="accent1" accent2="accent2" accent3="accent3" accent4="accent4" accent5="accent5" accent6="accent6" hlink="hlink" folHlink="folHlink"/>
    </a:extraClrScheme>
    <a:extraClrScheme>
      <a:clrScheme name="Level 8">
        <a:dk1>
          <a:srgbClr val="000000"/>
        </a:dk1>
        <a:lt1>
          <a:srgbClr val="FFFFFF"/>
        </a:lt1>
        <a:dk2>
          <a:srgbClr val="999900"/>
        </a:dk2>
        <a:lt2>
          <a:srgbClr val="666600"/>
        </a:lt2>
        <a:accent1>
          <a:srgbClr val="99CC00"/>
        </a:accent1>
        <a:accent2>
          <a:srgbClr val="CCCC66"/>
        </a:accent2>
        <a:accent3>
          <a:srgbClr val="FFFFFF"/>
        </a:accent3>
        <a:accent4>
          <a:srgbClr val="000000"/>
        </a:accent4>
        <a:accent5>
          <a:srgbClr val="CAE2AA"/>
        </a:accent5>
        <a:accent6>
          <a:srgbClr val="B9B95C"/>
        </a:accent6>
        <a:hlink>
          <a:srgbClr val="FFCC00"/>
        </a:hlink>
        <a:folHlink>
          <a:srgbClr val="CC990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Varsayılan Tasarım">
  <a:themeElements>
    <a:clrScheme name="Varsayılan Tasarım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Varsayılan Tasarım">
      <a:majorFont>
        <a:latin typeface="Times New Roman"/>
        <a:ea typeface=""/>
        <a:cs typeface=""/>
      </a:majorFont>
      <a:minorFont>
        <a:latin typeface="Times New Roman"/>
        <a:ea typeface=""/>
        <a:cs typeface=""/>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bwMode="auto">
        <a:noFill/>
        <a:ln w="9525">
          <a:noFill/>
          <a:miter lim="800000"/>
          <a:headEnd/>
          <a:tailEnd/>
        </a:ln>
        <a:effectLst/>
      </a:spPr>
      <a:bodyPr vert="horz" wrap="square" lIns="91440" tIns="45720" rIns="91440" bIns="45720" numCol="1" anchor="ctr"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sz="1400" b="0" i="0" u="none" strike="noStrike" kern="0" cap="none" spc="0" normalizeH="0" baseline="0" noProof="0" dirty="0" smtClean="0">
            <a:ln>
              <a:noFill/>
            </a:ln>
            <a:solidFill>
              <a:schemeClr val="tx1"/>
            </a:solidFill>
            <a:effectLst/>
            <a:uLnTx/>
            <a:uFillTx/>
            <a:latin typeface="Arial" pitchFamily="34" charset="0"/>
            <a:ea typeface="+mj-ea"/>
            <a:cs typeface="Arial" pitchFamily="34" charset="0"/>
          </a:defRPr>
        </a:defPPr>
      </a:lstStyle>
    </a:txDef>
  </a:objectDefaults>
  <a:extraClrSchemeLst>
    <a:extraClrScheme>
      <a:clrScheme name="Varsayılan Tasarım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Varsayılan Tasarım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Varsayılan Tasarım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Varsayılan Tasarım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Varsayılan Tasarım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Varsayılan Tasarım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Varsayılan Tasarım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Ofis Teması">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is Teması">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Level</Template>
  <TotalTime>12324</TotalTime>
  <Words>2719</Words>
  <Application>Microsoft Office PowerPoint</Application>
  <PresentationFormat>Ekran Gösterisi (4:3)</PresentationFormat>
  <Paragraphs>788</Paragraphs>
  <Slides>55</Slides>
  <Notes>0</Notes>
  <HiddenSlides>0</HiddenSlides>
  <MMClips>0</MMClips>
  <ScaleCrop>false</ScaleCrop>
  <HeadingPairs>
    <vt:vector size="4" baseType="variant">
      <vt:variant>
        <vt:lpstr>Tema</vt:lpstr>
      </vt:variant>
      <vt:variant>
        <vt:i4>3</vt:i4>
      </vt:variant>
      <vt:variant>
        <vt:lpstr>Slayt Başlıkları</vt:lpstr>
      </vt:variant>
      <vt:variant>
        <vt:i4>55</vt:i4>
      </vt:variant>
    </vt:vector>
  </HeadingPairs>
  <TitlesOfParts>
    <vt:vector size="58" baseType="lpstr">
      <vt:lpstr>Level</vt:lpstr>
      <vt:lpstr>1_Level</vt:lpstr>
      <vt:lpstr>Varsayılan Tasarım</vt:lpstr>
      <vt:lpstr>PowerPoint Sunusu</vt:lpstr>
      <vt:lpstr>standards In CERTIFICATION</vt:lpstr>
      <vt:lpstr>Duties in relation to certification given by Law 132</vt:lpstr>
      <vt:lpstr>Duties in relation to certification given by Law 132</vt:lpstr>
      <vt:lpstr>Major Activities of TSE</vt:lpstr>
      <vt:lpstr>PowerPoint Sunusu</vt:lpstr>
      <vt:lpstr>Definitions related to Certification and Accreditation</vt:lpstr>
      <vt:lpstr>Definitions related to Certification and Accreditation</vt:lpstr>
      <vt:lpstr>Accreditation of TSE </vt:lpstr>
      <vt:lpstr>Standards use in Accreditation</vt:lpstr>
      <vt:lpstr>System CERTIFICAION</vt:lpstr>
      <vt:lpstr>System certification </vt:lpstr>
      <vt:lpstr>TSE conducts system certification and training facilities on following issues and standards;</vt:lpstr>
      <vt:lpstr>Management System Certification Steps</vt:lpstr>
      <vt:lpstr>PRODUCT CERTIFICAION</vt:lpstr>
      <vt:lpstr>Product certification </vt:lpstr>
      <vt:lpstr>PowerPoint Sunusu</vt:lpstr>
      <vt:lpstr>Product Certification Steps</vt:lpstr>
      <vt:lpstr>Product certification</vt:lpstr>
      <vt:lpstr>CE MARKING</vt:lpstr>
      <vt:lpstr>CE Marking</vt:lpstr>
      <vt:lpstr>CE Marking </vt:lpstr>
      <vt:lpstr>CE Marking</vt:lpstr>
      <vt:lpstr>CE Marking</vt:lpstr>
      <vt:lpstr>CE marking applies to 24 different product categories</vt:lpstr>
      <vt:lpstr>Notified Body</vt:lpstr>
      <vt:lpstr>TSE is notified under following legislations;</vt:lpstr>
      <vt:lpstr>«TS 11998 Şekillendirilmiş cipsler-Mısır cipsi» Belgelendirmesi örneği</vt:lpstr>
      <vt:lpstr>TS 11998</vt:lpstr>
      <vt:lpstr>TS 11998</vt:lpstr>
      <vt:lpstr>TS 11998</vt:lpstr>
      <vt:lpstr>TS 11998</vt:lpstr>
      <vt:lpstr>TS 11998</vt:lpstr>
      <vt:lpstr>TS 11998</vt:lpstr>
      <vt:lpstr>TS 11998</vt:lpstr>
      <vt:lpstr>TS 11998</vt:lpstr>
      <vt:lpstr>TS 11998</vt:lpstr>
      <vt:lpstr>TS 11998</vt:lpstr>
      <vt:lpstr>TS 11998</vt:lpstr>
      <vt:lpstr>TS 11998</vt:lpstr>
      <vt:lpstr>TS 11998</vt:lpstr>
      <vt:lpstr>TS 11998</vt:lpstr>
      <vt:lpstr>TS 11998</vt:lpstr>
      <vt:lpstr>TS 11998</vt:lpstr>
      <vt:lpstr>TS 11998</vt:lpstr>
      <vt:lpstr>TS 11998</vt:lpstr>
      <vt:lpstr>TS 11998</vt:lpstr>
      <vt:lpstr>PERSONNEL CERTIFICAION</vt:lpstr>
      <vt:lpstr>Personnel certification </vt:lpstr>
      <vt:lpstr>Personnel certification issues</vt:lpstr>
      <vt:lpstr>Personnel Certification Steps</vt:lpstr>
      <vt:lpstr>SERVICE PLACE CERTIFICAION</vt:lpstr>
      <vt:lpstr>Service place certification</vt:lpstr>
      <vt:lpstr>Service Place Certification Steps</vt:lpstr>
      <vt:lpstr>References</vt:lpstr>
    </vt:vector>
  </TitlesOfParts>
  <Company>tse</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Bilgi Güvenliği Yönetimi ve Standardlar</dc:title>
  <dc:creator>tgokhun</dc:creator>
  <cp:lastModifiedBy>Hatice BEKTAŞ</cp:lastModifiedBy>
  <cp:revision>580</cp:revision>
  <cp:lastPrinted>2015-10-20T11:54:09Z</cp:lastPrinted>
  <dcterms:created xsi:type="dcterms:W3CDTF">2004-02-15T00:03:36Z</dcterms:created>
  <dcterms:modified xsi:type="dcterms:W3CDTF">2016-03-25T07:35:54Z</dcterms:modified>
</cp:coreProperties>
</file>